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media/image15.jpg" ContentType="image/jpg"/>
  <Override PartName="/ppt/media/image16.jpg" ContentType="image/jpg"/>
  <Override PartName="/ppt/media/image18.jpg" ContentType="image/jpg"/>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9"/>
  </p:notesMasterIdLst>
  <p:sldIdLst>
    <p:sldId id="300" r:id="rId5"/>
    <p:sldId id="2134805619" r:id="rId6"/>
    <p:sldId id="2134805676" r:id="rId7"/>
    <p:sldId id="2134805631" r:id="rId8"/>
  </p:sldIdLst>
  <p:sldSz cx="12192000" cy="6858000"/>
  <p:notesSz cx="7104063" cy="10234613"/>
  <p:embeddedFontLst>
    <p:embeddedFont>
      <p:font typeface="BT Curve" panose="020B0503020203020204" pitchFamily="34" charset="0"/>
      <p:regular r:id="rId10"/>
      <p:bold r:id="rId11"/>
      <p:italic r:id="rId12"/>
      <p:boldItalic r:id="rId13"/>
    </p:embeddedFont>
    <p:embeddedFont>
      <p:font typeface="BT Curve Headline" panose="020B0603020203020204" pitchFamily="34" charset="0"/>
      <p:regular r:id="rId14"/>
      <p: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B4"/>
    <a:srgbClr val="FF80FF"/>
    <a:srgbClr val="EA9999"/>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A14C2-F123-47F2-A641-D9BC7D3A0D89}" v="7" dt="2023-10-03T15:55:15.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94" autoAdjust="0"/>
  </p:normalViewPr>
  <p:slideViewPr>
    <p:cSldViewPr snapToGrid="0" showGuides="1">
      <p:cViewPr varScale="1">
        <p:scale>
          <a:sx n="62" d="100"/>
          <a:sy n="62" d="100"/>
        </p:scale>
        <p:origin x="832" y="56"/>
      </p:cViewPr>
      <p:guideLst>
        <p:guide orient="horz" pos="2160"/>
        <p:guide pos="238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BT Curve Headline" panose="020B0603020203020204" pitchFamily="34" charset="0"/>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BT Curve Headline" panose="020B0603020203020204" pitchFamily="34" charset="0"/>
              </a:defRPr>
            </a:lvl1pPr>
          </a:lstStyle>
          <a:p>
            <a:fld id="{C84D26D8-40E4-454E-B34F-B3EC45CF17B8}" type="datetimeFigureOut">
              <a:rPr lang="en-GB" smtClean="0"/>
              <a:pPr/>
              <a:t>06/03/2024</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BT Curve Headline" panose="020B0603020203020204" pitchFamily="34" charset="0"/>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BT Curve Headline" panose="020B0603020203020204" pitchFamily="34" charset="0"/>
              </a:defRPr>
            </a:lvl1pPr>
          </a:lstStyle>
          <a:p>
            <a:fld id="{F3DEB4E9-D872-4CDA-B076-952C2F3CAE4F}" type="slidenum">
              <a:rPr lang="en-GB" smtClean="0"/>
              <a:pPr/>
              <a:t>‹#›</a:t>
            </a:fld>
            <a:endParaRPr lang="en-GB" dirty="0"/>
          </a:p>
        </p:txBody>
      </p:sp>
    </p:spTree>
    <p:extLst>
      <p:ext uri="{BB962C8B-B14F-4D97-AF65-F5344CB8AC3E}">
        <p14:creationId xmlns:p14="http://schemas.microsoft.com/office/powerpoint/2010/main" val="336975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T Curve Headline" panose="020B0603020203020204" pitchFamily="34" charset="0"/>
        <a:ea typeface="+mn-ea"/>
        <a:cs typeface="+mn-cs"/>
      </a:defRPr>
    </a:lvl1pPr>
    <a:lvl2pPr marL="457200" algn="l" defTabSz="914400" rtl="0" eaLnBrk="1" latinLnBrk="0" hangingPunct="1">
      <a:defRPr sz="1200" kern="1200">
        <a:solidFill>
          <a:schemeClr val="tx1"/>
        </a:solidFill>
        <a:latin typeface="BT Curve Headline" panose="020B0603020203020204" pitchFamily="34" charset="0"/>
        <a:ea typeface="+mn-ea"/>
        <a:cs typeface="+mn-cs"/>
      </a:defRPr>
    </a:lvl2pPr>
    <a:lvl3pPr marL="914400" algn="l" defTabSz="914400" rtl="0" eaLnBrk="1" latinLnBrk="0" hangingPunct="1">
      <a:defRPr sz="1200" kern="1200">
        <a:solidFill>
          <a:schemeClr val="tx1"/>
        </a:solidFill>
        <a:latin typeface="BT Curve Headline" panose="020B0603020203020204" pitchFamily="34" charset="0"/>
        <a:ea typeface="+mn-ea"/>
        <a:cs typeface="+mn-cs"/>
      </a:defRPr>
    </a:lvl3pPr>
    <a:lvl4pPr marL="1371600" algn="l" defTabSz="914400" rtl="0" eaLnBrk="1" latinLnBrk="0" hangingPunct="1">
      <a:defRPr sz="1200" kern="1200">
        <a:solidFill>
          <a:schemeClr val="tx1"/>
        </a:solidFill>
        <a:latin typeface="BT Curve Headline" panose="020B0603020203020204" pitchFamily="34" charset="0"/>
        <a:ea typeface="+mn-ea"/>
        <a:cs typeface="+mn-cs"/>
      </a:defRPr>
    </a:lvl4pPr>
    <a:lvl5pPr marL="1828800" algn="l" defTabSz="914400" rtl="0" eaLnBrk="1" latinLnBrk="0" hangingPunct="1">
      <a:defRPr sz="1200" kern="1200">
        <a:solidFill>
          <a:schemeClr val="tx1"/>
        </a:solidFill>
        <a:latin typeface="BT Curve Headline"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3</a:t>
            </a:fld>
            <a:endParaRPr lang="en-GB" dirty="0"/>
          </a:p>
        </p:txBody>
      </p:sp>
    </p:spTree>
    <p:extLst>
      <p:ext uri="{BB962C8B-B14F-4D97-AF65-F5344CB8AC3E}">
        <p14:creationId xmlns:p14="http://schemas.microsoft.com/office/powerpoint/2010/main" val="2123903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30.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6.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10.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10.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1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10.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12.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12.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ortal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5C1A136D-E971-7B34-E719-EA6C39E1F4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13693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igo - Title Slide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userDrawn="1">
            <p:ph type="title"/>
          </p:nvPr>
        </p:nvSpPr>
        <p:spPr>
          <a:xfrm>
            <a:off x="5389854" y="1956681"/>
            <a:ext cx="6066198" cy="1980604"/>
          </a:xfrm>
          <a:prstGeom prst="rect">
            <a:avLst/>
          </a:prstGeom>
        </p:spPr>
        <p:txBody>
          <a:bodyPr/>
          <a:lstStyle>
            <a:lvl1pPr algn="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userDrawn="1">
            <p:ph type="body" sz="quarter" idx="10"/>
          </p:nvPr>
        </p:nvSpPr>
        <p:spPr>
          <a:xfrm>
            <a:off x="5935728" y="5000063"/>
            <a:ext cx="5516954" cy="924155"/>
          </a:xfrm>
          <a:prstGeom prst="rect">
            <a:avLst/>
          </a:prstGeom>
        </p:spPr>
        <p:txBody>
          <a:bodyPr/>
          <a:lstStyle>
            <a:lvl1pPr marL="7701" indent="0" algn="r">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userDrawn="1">
            <p:ph type="dt" sz="half" idx="11"/>
          </p:nvPr>
        </p:nvSpPr>
        <p:spPr>
          <a:xfrm>
            <a:off x="6626372" y="6180103"/>
            <a:ext cx="4826311" cy="322651"/>
          </a:xfrm>
          <a:prstGeom prst="rect">
            <a:avLst/>
          </a:prstGeom>
        </p:spPr>
        <p:txBody>
          <a:bodyPr vert="horz" wrap="square" lIns="0" tIns="14604" rIns="0" bIns="0" rtlCol="0">
            <a:spAutoFit/>
          </a:bodyPr>
          <a:lstStyle>
            <a:lvl1pPr algn="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0" name="Graphic 9">
            <a:extLst>
              <a:ext uri="{FF2B5EF4-FFF2-40B4-BE49-F238E27FC236}">
                <a16:creationId xmlns:a16="http://schemas.microsoft.com/office/drawing/2014/main" id="{565654A0-8A9E-C6BD-4452-F3A3A14C11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87598" y="164306"/>
            <a:ext cx="1520520" cy="1520520"/>
          </a:xfrm>
          <a:prstGeom prst="rect">
            <a:avLst/>
          </a:prstGeom>
        </p:spPr>
      </p:pic>
    </p:spTree>
    <p:extLst>
      <p:ext uri="{BB962C8B-B14F-4D97-AF65-F5344CB8AC3E}">
        <p14:creationId xmlns:p14="http://schemas.microsoft.com/office/powerpoint/2010/main" val="33444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 Title Slide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object 2">
            <a:extLst>
              <a:ext uri="{FF2B5EF4-FFF2-40B4-BE49-F238E27FC236}">
                <a16:creationId xmlns:a16="http://schemas.microsoft.com/office/drawing/2014/main" id="{AFD669BB-401E-4F1E-A69C-3C044BFC5081}"/>
              </a:ext>
            </a:extLst>
          </p:cNvPr>
          <p:cNvPicPr/>
          <p:nvPr userDrawn="1"/>
        </p:nvPicPr>
        <p:blipFill>
          <a:blip r:embed="rId3" cstate="print"/>
          <a:stretch>
            <a:fillRect/>
          </a:stretch>
        </p:blipFill>
        <p:spPr>
          <a:xfrm>
            <a:off x="483" y="1828671"/>
            <a:ext cx="12191036" cy="5028846"/>
          </a:xfrm>
          <a:prstGeom prst="rect">
            <a:avLst/>
          </a:prstGeom>
        </p:spPr>
      </p:pic>
      <p:sp>
        <p:nvSpPr>
          <p:cNvPr id="2" name="Rectangle 1">
            <a:extLst>
              <a:ext uri="{FF2B5EF4-FFF2-40B4-BE49-F238E27FC236}">
                <a16:creationId xmlns:a16="http://schemas.microsoft.com/office/drawing/2014/main" id="{1C615482-1C51-448D-A376-C74E031C9A66}"/>
              </a:ext>
            </a:extLst>
          </p:cNvPr>
          <p:cNvSpPr/>
          <p:nvPr userDrawn="1"/>
        </p:nvSpPr>
        <p:spPr>
          <a:xfrm>
            <a:off x="0" y="0"/>
            <a:ext cx="12192000" cy="185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latin typeface="BT Curve Headline" panose="020B0603020203020204" pitchFamily="34" charset="0"/>
            </a:endParaRP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6945197" y="6180103"/>
            <a:ext cx="4826311" cy="322651"/>
          </a:xfrm>
          <a:prstGeom prst="rect">
            <a:avLst/>
          </a:prstGeom>
        </p:spPr>
        <p:txBody>
          <a:bodyPr vert="horz" wrap="square" lIns="0" tIns="14604" rIns="0" bIns="0" rtlCol="0">
            <a:spAutoFit/>
          </a:bodyPr>
          <a:lstStyle>
            <a:lvl1pPr algn="r">
              <a:defRPr lang="en-US" sz="2001" smtClean="0">
                <a:solidFill>
                  <a:schemeClr val="accent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1929678" y="1059950"/>
            <a:ext cx="9856753" cy="448202"/>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1929678" y="541016"/>
            <a:ext cx="9856753" cy="495830"/>
          </a:xfrm>
          <a:prstGeom prst="rect">
            <a:avLst/>
          </a:prstGeom>
        </p:spPr>
        <p:txBody>
          <a:bodyPr/>
          <a:lstStyle>
            <a:lvl1pPr>
              <a:defRPr kumimoji="0" lang="en-GB" sz="2800" b="0" i="0" u="none" strike="noStrike" kern="0" cap="none" spc="-52" normalizeH="0" baseline="0" dirty="0">
                <a:ln>
                  <a:noFill/>
                </a:ln>
                <a:solidFill>
                  <a:srgbClr val="5B15C1"/>
                </a:solidFill>
                <a:effectLst/>
                <a:uLnTx/>
                <a:uFillTx/>
                <a:cs typeface="BT Curve" panose="020B0503020203020204" pitchFamily="34" charset="0"/>
              </a:defRPr>
            </a:lvl1pPr>
          </a:lstStyle>
          <a:p>
            <a:pPr lvl="0"/>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a:off x="391750" y="4019820"/>
            <a:ext cx="8977131" cy="2824703"/>
          </a:xfrm>
          <a:prstGeom prst="rect">
            <a:avLst/>
          </a:prstGeom>
        </p:spPr>
        <p:txBody>
          <a:bodyPr anchor="b"/>
          <a:lstStyle>
            <a:lvl1pPr marL="7701" indent="0">
              <a:spcBef>
                <a:spcPts val="61"/>
              </a:spcBef>
              <a:buNone/>
              <a:defRPr lang="en-US" sz="21497" b="0" spc="-907" dirty="0">
                <a:solidFill>
                  <a:srgbClr val="5B15C1"/>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21" name="Graphic 20">
            <a:extLst>
              <a:ext uri="{FF2B5EF4-FFF2-40B4-BE49-F238E27FC236}">
                <a16:creationId xmlns:a16="http://schemas.microsoft.com/office/drawing/2014/main" id="{AC302E4A-58CE-5488-620D-C76345CF62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188631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igo - Title Slide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5482-1C51-448D-A376-C74E031C9A66}"/>
              </a:ext>
            </a:extLst>
          </p:cNvPr>
          <p:cNvSpPr/>
          <p:nvPr userDrawn="1"/>
        </p:nvSpPr>
        <p:spPr>
          <a:xfrm>
            <a:off x="0" y="0"/>
            <a:ext cx="12192000" cy="185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latin typeface="BT Curve Headline" panose="020B0603020203020204" pitchFamily="34" charset="0"/>
            </a:endParaRPr>
          </a:p>
        </p:txBody>
      </p:sp>
      <p:grpSp>
        <p:nvGrpSpPr>
          <p:cNvPr id="7" name="Graphic 7">
            <a:extLst>
              <a:ext uri="{FF2B5EF4-FFF2-40B4-BE49-F238E27FC236}">
                <a16:creationId xmlns:a16="http://schemas.microsoft.com/office/drawing/2014/main" id="{5B04C98C-31CF-43F1-8933-4B8C99B78AFA}"/>
              </a:ext>
            </a:extLst>
          </p:cNvPr>
          <p:cNvGrpSpPr/>
          <p:nvPr userDrawn="1"/>
        </p:nvGrpSpPr>
        <p:grpSpPr>
          <a:xfrm>
            <a:off x="423687" y="419781"/>
            <a:ext cx="1009651" cy="1008869"/>
            <a:chOff x="1358899" y="1465261"/>
            <a:chExt cx="3913270" cy="3910219"/>
          </a:xfrm>
          <a:solidFill>
            <a:schemeClr val="bg1"/>
          </a:solidFill>
        </p:grpSpPr>
        <p:sp>
          <p:nvSpPr>
            <p:cNvPr id="8" name="Freeform: Shape 7">
              <a:extLst>
                <a:ext uri="{FF2B5EF4-FFF2-40B4-BE49-F238E27FC236}">
                  <a16:creationId xmlns:a16="http://schemas.microsoft.com/office/drawing/2014/main" id="{FBFFC630-8D4E-43C4-8DBE-F94C356C6941}"/>
                </a:ext>
              </a:extLst>
            </p:cNvPr>
            <p:cNvSpPr/>
            <p:nvPr/>
          </p:nvSpPr>
          <p:spPr>
            <a:xfrm>
              <a:off x="1358899" y="1465261"/>
              <a:ext cx="3913270" cy="3910219"/>
            </a:xfrm>
            <a:custGeom>
              <a:avLst/>
              <a:gdLst>
                <a:gd name="connsiteX0" fmla="*/ 1956571 w 3913270"/>
                <a:gd name="connsiteY0" fmla="*/ 0 h 3910219"/>
                <a:gd name="connsiteX1" fmla="*/ 0 w 3913270"/>
                <a:gd name="connsiteY1" fmla="*/ 1955046 h 3910219"/>
                <a:gd name="connsiteX2" fmla="*/ 1956571 w 3913270"/>
                <a:gd name="connsiteY2" fmla="*/ 3910219 h 3910219"/>
                <a:gd name="connsiteX3" fmla="*/ 3913271 w 3913270"/>
                <a:gd name="connsiteY3" fmla="*/ 1955046 h 3910219"/>
                <a:gd name="connsiteX4" fmla="*/ 1956571 w 3913270"/>
                <a:gd name="connsiteY4" fmla="*/ 0 h 3910219"/>
                <a:gd name="connsiteX5" fmla="*/ 1955673 w 3913270"/>
                <a:gd name="connsiteY5" fmla="*/ 241063 h 3910219"/>
                <a:gd name="connsiteX6" fmla="*/ 3673175 w 3913270"/>
                <a:gd name="connsiteY6" fmla="*/ 1957225 h 3910219"/>
                <a:gd name="connsiteX7" fmla="*/ 1955673 w 3913270"/>
                <a:gd name="connsiteY7" fmla="*/ 3673388 h 3910219"/>
                <a:gd name="connsiteX8" fmla="*/ 238171 w 3913270"/>
                <a:gd name="connsiteY8" fmla="*/ 1957225 h 3910219"/>
                <a:gd name="connsiteX9" fmla="*/ 1955673 w 3913270"/>
                <a:gd name="connsiteY9" fmla="*/ 241063 h 391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70" h="3910219">
                  <a:moveTo>
                    <a:pt x="1956571" y="0"/>
                  </a:moveTo>
                  <a:cubicBezTo>
                    <a:pt x="875952" y="0"/>
                    <a:pt x="0" y="875269"/>
                    <a:pt x="0" y="1955046"/>
                  </a:cubicBezTo>
                  <a:cubicBezTo>
                    <a:pt x="0" y="3034822"/>
                    <a:pt x="875952" y="3910219"/>
                    <a:pt x="1956571" y="3910219"/>
                  </a:cubicBezTo>
                  <a:cubicBezTo>
                    <a:pt x="3037191" y="3910219"/>
                    <a:pt x="3913271" y="3034822"/>
                    <a:pt x="3913271" y="1955046"/>
                  </a:cubicBezTo>
                  <a:cubicBezTo>
                    <a:pt x="3913271" y="875269"/>
                    <a:pt x="3037191" y="0"/>
                    <a:pt x="1956571" y="0"/>
                  </a:cubicBezTo>
                  <a:close/>
                  <a:moveTo>
                    <a:pt x="1955673" y="241063"/>
                  </a:moveTo>
                  <a:cubicBezTo>
                    <a:pt x="2904223" y="241063"/>
                    <a:pt x="3673175" y="1009415"/>
                    <a:pt x="3673175" y="1957225"/>
                  </a:cubicBezTo>
                  <a:cubicBezTo>
                    <a:pt x="3673175" y="2905036"/>
                    <a:pt x="2904223" y="3673388"/>
                    <a:pt x="1955673" y="3673388"/>
                  </a:cubicBezTo>
                  <a:cubicBezTo>
                    <a:pt x="1007123" y="3673388"/>
                    <a:pt x="238171" y="2905036"/>
                    <a:pt x="238171" y="1957225"/>
                  </a:cubicBezTo>
                  <a:cubicBezTo>
                    <a:pt x="238171" y="1009415"/>
                    <a:pt x="1007123" y="241063"/>
                    <a:pt x="1955673" y="241063"/>
                  </a:cubicBez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9" name="Freeform: Shape 8">
              <a:extLst>
                <a:ext uri="{FF2B5EF4-FFF2-40B4-BE49-F238E27FC236}">
                  <a16:creationId xmlns:a16="http://schemas.microsoft.com/office/drawing/2014/main" id="{0408A336-651F-4409-BCEA-2A4F06BA8826}"/>
                </a:ext>
              </a:extLst>
            </p:cNvPr>
            <p:cNvSpPr/>
            <p:nvPr/>
          </p:nvSpPr>
          <p:spPr>
            <a:xfrm>
              <a:off x="2340329" y="2751999"/>
              <a:ext cx="977708" cy="1331102"/>
            </a:xfrm>
            <a:custGeom>
              <a:avLst/>
              <a:gdLst>
                <a:gd name="connsiteX0" fmla="*/ 0 w 977708"/>
                <a:gd name="connsiteY0" fmla="*/ 0 h 1331102"/>
                <a:gd name="connsiteX1" fmla="*/ 0 w 977708"/>
                <a:gd name="connsiteY1" fmla="*/ 1331103 h 1331102"/>
                <a:gd name="connsiteX2" fmla="*/ 542045 w 977708"/>
                <a:gd name="connsiteY2" fmla="*/ 1331103 h 1331102"/>
                <a:gd name="connsiteX3" fmla="*/ 977708 w 977708"/>
                <a:gd name="connsiteY3" fmla="*/ 933990 h 1331102"/>
                <a:gd name="connsiteX4" fmla="*/ 809987 w 977708"/>
                <a:gd name="connsiteY4" fmla="*/ 637406 h 1331102"/>
                <a:gd name="connsiteX5" fmla="*/ 938697 w 977708"/>
                <a:gd name="connsiteY5" fmla="*/ 372622 h 1331102"/>
                <a:gd name="connsiteX6" fmla="*/ 523823 w 977708"/>
                <a:gd name="connsiteY6" fmla="*/ 0 h 1331102"/>
                <a:gd name="connsiteX7" fmla="*/ 299767 w 977708"/>
                <a:gd name="connsiteY7" fmla="*/ 260168 h 1331102"/>
                <a:gd name="connsiteX8" fmla="*/ 459917 w 977708"/>
                <a:gd name="connsiteY8" fmla="*/ 260168 h 1331102"/>
                <a:gd name="connsiteX9" fmla="*/ 623403 w 977708"/>
                <a:gd name="connsiteY9" fmla="*/ 390829 h 1331102"/>
                <a:gd name="connsiteX10" fmla="*/ 467488 w 977708"/>
                <a:gd name="connsiteY10" fmla="*/ 518670 h 1331102"/>
                <a:gd name="connsiteX11" fmla="*/ 299767 w 977708"/>
                <a:gd name="connsiteY11" fmla="*/ 518670 h 1331102"/>
                <a:gd name="connsiteX12" fmla="*/ 299767 w 977708"/>
                <a:gd name="connsiteY12" fmla="*/ 785378 h 1331102"/>
                <a:gd name="connsiteX13" fmla="*/ 459917 w 977708"/>
                <a:gd name="connsiteY13" fmla="*/ 785378 h 1331102"/>
                <a:gd name="connsiteX14" fmla="*/ 623403 w 977708"/>
                <a:gd name="connsiteY14" fmla="*/ 916039 h 1331102"/>
                <a:gd name="connsiteX15" fmla="*/ 467488 w 977708"/>
                <a:gd name="connsiteY15" fmla="*/ 1043879 h 1331102"/>
                <a:gd name="connsiteX16" fmla="*/ 299767 w 977708"/>
                <a:gd name="connsiteY16" fmla="*/ 1043879 h 133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7708" h="1331102">
                  <a:moveTo>
                    <a:pt x="0" y="0"/>
                  </a:moveTo>
                  <a:lnTo>
                    <a:pt x="0" y="1331103"/>
                  </a:lnTo>
                  <a:lnTo>
                    <a:pt x="542045" y="1331103"/>
                  </a:lnTo>
                  <a:cubicBezTo>
                    <a:pt x="788404" y="1331103"/>
                    <a:pt x="977708" y="1177408"/>
                    <a:pt x="977708" y="933990"/>
                  </a:cubicBezTo>
                  <a:cubicBezTo>
                    <a:pt x="977708" y="719302"/>
                    <a:pt x="809987" y="637406"/>
                    <a:pt x="809987" y="637406"/>
                  </a:cubicBezTo>
                  <a:cubicBezTo>
                    <a:pt x="809987" y="637406"/>
                    <a:pt x="938697" y="555273"/>
                    <a:pt x="938697" y="372622"/>
                  </a:cubicBezTo>
                  <a:cubicBezTo>
                    <a:pt x="938697" y="160460"/>
                    <a:pt x="771067" y="0"/>
                    <a:pt x="523823" y="0"/>
                  </a:cubicBezTo>
                  <a:close/>
                  <a:moveTo>
                    <a:pt x="299767" y="260168"/>
                  </a:moveTo>
                  <a:lnTo>
                    <a:pt x="459917" y="260168"/>
                  </a:lnTo>
                  <a:cubicBezTo>
                    <a:pt x="573740" y="260168"/>
                    <a:pt x="623403" y="318631"/>
                    <a:pt x="623403" y="390829"/>
                  </a:cubicBezTo>
                  <a:cubicBezTo>
                    <a:pt x="623403" y="469211"/>
                    <a:pt x="567170" y="518670"/>
                    <a:pt x="467488" y="518670"/>
                  </a:cubicBezTo>
                  <a:lnTo>
                    <a:pt x="299767" y="518670"/>
                  </a:lnTo>
                  <a:close/>
                  <a:moveTo>
                    <a:pt x="299767" y="785378"/>
                  </a:moveTo>
                  <a:lnTo>
                    <a:pt x="459917" y="785378"/>
                  </a:lnTo>
                  <a:cubicBezTo>
                    <a:pt x="573740" y="785378"/>
                    <a:pt x="623403" y="843840"/>
                    <a:pt x="623403" y="916039"/>
                  </a:cubicBezTo>
                  <a:cubicBezTo>
                    <a:pt x="623403" y="994421"/>
                    <a:pt x="567170" y="1043879"/>
                    <a:pt x="467488" y="1043879"/>
                  </a:cubicBezTo>
                  <a:lnTo>
                    <a:pt x="299767" y="1043879"/>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10" name="Freeform: Shape 9">
              <a:extLst>
                <a:ext uri="{FF2B5EF4-FFF2-40B4-BE49-F238E27FC236}">
                  <a16:creationId xmlns:a16="http://schemas.microsoft.com/office/drawing/2014/main" id="{2FCC6FE7-3692-483C-AF6A-E028FBD11924}"/>
                </a:ext>
              </a:extLst>
            </p:cNvPr>
            <p:cNvSpPr/>
            <p:nvPr/>
          </p:nvSpPr>
          <p:spPr>
            <a:xfrm>
              <a:off x="3420312" y="2749510"/>
              <a:ext cx="932152" cy="1329435"/>
            </a:xfrm>
            <a:custGeom>
              <a:avLst/>
              <a:gdLst>
                <a:gd name="connsiteX0" fmla="*/ 299767 w 932152"/>
                <a:gd name="connsiteY0" fmla="*/ 1329436 h 1329435"/>
                <a:gd name="connsiteX1" fmla="*/ 299767 w 932152"/>
                <a:gd name="connsiteY1" fmla="*/ 307740 h 1329435"/>
                <a:gd name="connsiteX2" fmla="*/ 0 w 932152"/>
                <a:gd name="connsiteY2" fmla="*/ 307740 h 1329435"/>
                <a:gd name="connsiteX3" fmla="*/ 0 w 932152"/>
                <a:gd name="connsiteY3" fmla="*/ 0 h 1329435"/>
                <a:gd name="connsiteX4" fmla="*/ 932153 w 932152"/>
                <a:gd name="connsiteY4" fmla="*/ 0 h 1329435"/>
                <a:gd name="connsiteX5" fmla="*/ 932153 w 932152"/>
                <a:gd name="connsiteY5" fmla="*/ 307740 h 1329435"/>
                <a:gd name="connsiteX6" fmla="*/ 620066 w 932152"/>
                <a:gd name="connsiteY6" fmla="*/ 307740 h 1329435"/>
                <a:gd name="connsiteX7" fmla="*/ 620066 w 932152"/>
                <a:gd name="connsiteY7" fmla="*/ 1329436 h 13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52" h="1329435">
                  <a:moveTo>
                    <a:pt x="299767" y="1329436"/>
                  </a:moveTo>
                  <a:lnTo>
                    <a:pt x="299767" y="307740"/>
                  </a:lnTo>
                  <a:lnTo>
                    <a:pt x="0" y="307740"/>
                  </a:lnTo>
                  <a:lnTo>
                    <a:pt x="0" y="0"/>
                  </a:lnTo>
                  <a:lnTo>
                    <a:pt x="932153" y="0"/>
                  </a:lnTo>
                  <a:lnTo>
                    <a:pt x="932153" y="307740"/>
                  </a:lnTo>
                  <a:lnTo>
                    <a:pt x="620066" y="307740"/>
                  </a:lnTo>
                  <a:lnTo>
                    <a:pt x="620066" y="1329436"/>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gr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6945197" y="6180103"/>
            <a:ext cx="4826311" cy="322651"/>
          </a:xfrm>
          <a:prstGeom prst="rect">
            <a:avLst/>
          </a:prstGeom>
        </p:spPr>
        <p:txBody>
          <a:bodyPr vert="horz" wrap="square" lIns="0" tIns="14604" rIns="0" bIns="0" rtlCol="0">
            <a:spAutoFit/>
          </a:bodyPr>
          <a:lstStyle>
            <a:lvl1pPr algn="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1929678" y="1059950"/>
            <a:ext cx="9856753" cy="448202"/>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1929678" y="541016"/>
            <a:ext cx="9856753" cy="495830"/>
          </a:xfrm>
          <a:prstGeom prst="rect">
            <a:avLst/>
          </a:prstGeom>
        </p:spPr>
        <p:txBody>
          <a:bodyPr/>
          <a:lstStyle>
            <a:lvl1pPr>
              <a:defRPr kumimoji="0" lang="en-GB" sz="2800" b="0" i="0" u="none" strike="noStrike" kern="0" cap="none" spc="-52" normalizeH="0" baseline="0" dirty="0">
                <a:ln>
                  <a:noFill/>
                </a:ln>
                <a:solidFill>
                  <a:srgbClr val="5B15C1"/>
                </a:solidFill>
                <a:effectLst/>
                <a:uLnTx/>
                <a:uFillTx/>
                <a:cs typeface="BT Curve" panose="020B0503020203020204" pitchFamily="34" charset="0"/>
              </a:defRPr>
            </a:lvl1pPr>
          </a:lstStyle>
          <a:p>
            <a:pPr lvl="0"/>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a:off x="391750" y="4019820"/>
            <a:ext cx="8977131" cy="2824703"/>
          </a:xfrm>
          <a:prstGeom prst="rect">
            <a:avLst/>
          </a:prstGeom>
        </p:spPr>
        <p:txBody>
          <a:bodyPr anchor="b"/>
          <a:lstStyle>
            <a:lvl1pPr marL="7701" indent="0">
              <a:spcBef>
                <a:spcPts val="61"/>
              </a:spcBef>
              <a:buNone/>
              <a:defRPr lang="en-US" sz="21497" b="0" spc="-907" dirty="0">
                <a:solidFill>
                  <a:srgbClr val="FFFFFF"/>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15" name="Graphic 14">
            <a:extLst>
              <a:ext uri="{FF2B5EF4-FFF2-40B4-BE49-F238E27FC236}">
                <a16:creationId xmlns:a16="http://schemas.microsoft.com/office/drawing/2014/main" id="{C0D30387-482D-4B24-DFDB-E5FCFDA602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2387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 Title Slide - 05">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5482-1C51-448D-A376-C74E031C9A66}"/>
              </a:ext>
            </a:extLst>
          </p:cNvPr>
          <p:cNvSpPr/>
          <p:nvPr userDrawn="1"/>
        </p:nvSpPr>
        <p:spPr>
          <a:xfrm>
            <a:off x="0" y="5005480"/>
            <a:ext cx="12192000" cy="185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latin typeface="BT Curve Headline" panose="020B0603020203020204" pitchFamily="34" charset="0"/>
            </a:endParaRPr>
          </a:p>
        </p:txBody>
      </p:sp>
      <p:pic>
        <p:nvPicPr>
          <p:cNvPr id="11" name="object 2">
            <a:extLst>
              <a:ext uri="{FF2B5EF4-FFF2-40B4-BE49-F238E27FC236}">
                <a16:creationId xmlns:a16="http://schemas.microsoft.com/office/drawing/2014/main" id="{56CD73B2-4A8E-45B4-8E92-278DC0125817}"/>
              </a:ext>
            </a:extLst>
          </p:cNvPr>
          <p:cNvPicPr/>
          <p:nvPr userDrawn="1"/>
        </p:nvPicPr>
        <p:blipFill>
          <a:blip r:embed="rId2" cstate="print"/>
          <a:stretch>
            <a:fillRect/>
          </a:stretch>
        </p:blipFill>
        <p:spPr>
          <a:xfrm>
            <a:off x="483" y="2"/>
            <a:ext cx="12191036" cy="5028847"/>
          </a:xfrm>
          <a:prstGeom prst="rect">
            <a:avLst/>
          </a:prstGeom>
        </p:spPr>
      </p:pic>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6945197" y="6180103"/>
            <a:ext cx="4826311" cy="322651"/>
          </a:xfrm>
          <a:prstGeom prst="rect">
            <a:avLst/>
          </a:prstGeom>
        </p:spPr>
        <p:txBody>
          <a:bodyPr vert="horz" wrap="square" lIns="0" tIns="14604" rIns="0" bIns="0" rtlCol="0">
            <a:spAutoFit/>
          </a:bodyPr>
          <a:lstStyle>
            <a:lvl1pPr algn="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899249C3-27E1-4027-8254-7AC64D4FF002}"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516102" y="5934953"/>
            <a:ext cx="9856753" cy="448202"/>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516102" y="5416019"/>
            <a:ext cx="9856753" cy="495830"/>
          </a:xfrm>
          <a:prstGeom prst="rect">
            <a:avLst/>
          </a:prstGeom>
        </p:spPr>
        <p:txBody>
          <a:bodyPr/>
          <a:lstStyle>
            <a:lvl1pPr>
              <a:defRPr kumimoji="0" lang="en-GB" sz="2800" b="0" i="0" u="none" strike="noStrike" kern="0" cap="none" spc="-52" normalizeH="0" baseline="0" dirty="0">
                <a:ln>
                  <a:noFill/>
                </a:ln>
                <a:solidFill>
                  <a:srgbClr val="5B15C1"/>
                </a:solidFill>
                <a:effectLst/>
                <a:uLnTx/>
                <a:uFillTx/>
                <a:cs typeface="BT Curve" panose="020B0503020203020204" pitchFamily="34" charset="0"/>
              </a:defRPr>
            </a:lvl1pPr>
          </a:lstStyle>
          <a:p>
            <a:pPr lvl="0"/>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a:off x="366291" y="2361173"/>
            <a:ext cx="8977131" cy="2824703"/>
          </a:xfrm>
          <a:prstGeom prst="rect">
            <a:avLst/>
          </a:prstGeom>
        </p:spPr>
        <p:txBody>
          <a:bodyPr anchor="b"/>
          <a:lstStyle>
            <a:lvl1pPr marL="7701" indent="0">
              <a:spcBef>
                <a:spcPts val="61"/>
              </a:spcBef>
              <a:buNone/>
              <a:defRPr lang="en-US" sz="21497" b="0" spc="-907" dirty="0">
                <a:solidFill>
                  <a:srgbClr val="5B15C1"/>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12" name="Graphic 11">
            <a:extLst>
              <a:ext uri="{FF2B5EF4-FFF2-40B4-BE49-F238E27FC236}">
                <a16:creationId xmlns:a16="http://schemas.microsoft.com/office/drawing/2014/main" id="{E6B215D4-6A58-A2DC-E7EF-1CFADCC448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264228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igo - Title Slide - 05">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5482-1C51-448D-A376-C74E031C9A66}"/>
              </a:ext>
            </a:extLst>
          </p:cNvPr>
          <p:cNvSpPr/>
          <p:nvPr userDrawn="1"/>
        </p:nvSpPr>
        <p:spPr>
          <a:xfrm>
            <a:off x="0" y="5005480"/>
            <a:ext cx="12192000" cy="185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latin typeface="BT Curve Headline" panose="020B0603020203020204" pitchFamily="34" charset="0"/>
            </a:endParaRP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6945197" y="6180103"/>
            <a:ext cx="4826311" cy="322651"/>
          </a:xfrm>
          <a:prstGeom prst="rect">
            <a:avLst/>
          </a:prstGeom>
        </p:spPr>
        <p:txBody>
          <a:bodyPr vert="horz" wrap="square" lIns="0" tIns="14604" rIns="0" bIns="0" rtlCol="0">
            <a:spAutoFit/>
          </a:bodyPr>
          <a:lstStyle>
            <a:lvl1pPr algn="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516102" y="5934953"/>
            <a:ext cx="9856753" cy="448202"/>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516102" y="5416019"/>
            <a:ext cx="9856753" cy="495830"/>
          </a:xfrm>
          <a:prstGeom prst="rect">
            <a:avLst/>
          </a:prstGeom>
        </p:spPr>
        <p:txBody>
          <a:bodyPr/>
          <a:lstStyle>
            <a:lvl1pPr>
              <a:defRPr kumimoji="0" lang="en-US" sz="2800" b="0" i="0" u="none" strike="noStrike" kern="0" cap="none" spc="-52" normalizeH="0" baseline="0" smtClean="0">
                <a:ln>
                  <a:noFill/>
                </a:ln>
                <a:solidFill>
                  <a:srgbClr val="5B15C1"/>
                </a:solidFill>
                <a:effectLst/>
                <a:uLnTx/>
                <a:uFillTx/>
                <a:latin typeface="+mj-lt"/>
                <a:ea typeface="+mj-ea"/>
                <a:cs typeface="BT Curve" panose="020B0503020203020204" pitchFamily="34" charset="0"/>
              </a:defRPr>
            </a:lvl1pPr>
          </a:lstStyle>
          <a:p>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a:off x="366291" y="2361173"/>
            <a:ext cx="8977131" cy="2824703"/>
          </a:xfrm>
          <a:prstGeom prst="rect">
            <a:avLst/>
          </a:prstGeom>
        </p:spPr>
        <p:txBody>
          <a:bodyPr anchor="b"/>
          <a:lstStyle>
            <a:lvl1pPr marL="7701" indent="0">
              <a:spcBef>
                <a:spcPts val="61"/>
              </a:spcBef>
              <a:buNone/>
              <a:defRPr lang="en-US" sz="21497" b="0" spc="-907" dirty="0">
                <a:solidFill>
                  <a:schemeClr val="accent1"/>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15" name="Graphic 14">
            <a:extLst>
              <a:ext uri="{FF2B5EF4-FFF2-40B4-BE49-F238E27FC236}">
                <a16:creationId xmlns:a16="http://schemas.microsoft.com/office/drawing/2014/main" id="{F984EB3F-68E9-CC78-D07C-E9FCC3266D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219205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Title Slide - 06">
    <p:bg>
      <p:bgPr>
        <a:solidFill>
          <a:schemeClr val="bg1"/>
        </a:solidFill>
        <a:effectLst/>
      </p:bgPr>
    </p:bg>
    <p:spTree>
      <p:nvGrpSpPr>
        <p:cNvPr id="1" name=""/>
        <p:cNvGrpSpPr/>
        <p:nvPr/>
      </p:nvGrpSpPr>
      <p:grpSpPr>
        <a:xfrm>
          <a:off x="0" y="0"/>
          <a:ext cx="0" cy="0"/>
          <a:chOff x="0" y="0"/>
          <a:chExt cx="0" cy="0"/>
        </a:xfrm>
      </p:grpSpPr>
      <p:pic>
        <p:nvPicPr>
          <p:cNvPr id="11" name="object 2">
            <a:extLst>
              <a:ext uri="{FF2B5EF4-FFF2-40B4-BE49-F238E27FC236}">
                <a16:creationId xmlns:a16="http://schemas.microsoft.com/office/drawing/2014/main" id="{8F6A7BFA-0A54-481D-AFB1-2D8324C2B50A}"/>
              </a:ext>
            </a:extLst>
          </p:cNvPr>
          <p:cNvPicPr/>
          <p:nvPr userDrawn="1"/>
        </p:nvPicPr>
        <p:blipFill>
          <a:blip r:embed="rId2" cstate="print"/>
          <a:stretch>
            <a:fillRect/>
          </a:stretch>
        </p:blipFill>
        <p:spPr>
          <a:xfrm>
            <a:off x="483" y="1"/>
            <a:ext cx="8660715" cy="6857519"/>
          </a:xfrm>
          <a:prstGeom prst="rect">
            <a:avLst/>
          </a:prstGeom>
        </p:spPr>
      </p:pic>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8960855" y="6180103"/>
            <a:ext cx="2810653" cy="322651"/>
          </a:xfrm>
          <a:prstGeom prst="rect">
            <a:avLst/>
          </a:prstGeom>
        </p:spPr>
        <p:txBody>
          <a:bodyPr vert="horz" wrap="square" lIns="0" tIns="14604" rIns="0" bIns="0" rtlCol="0">
            <a:spAutoFit/>
          </a:bodyPr>
          <a:lstStyle>
            <a:lvl1pPr algn="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8960855" y="1521066"/>
            <a:ext cx="3003477" cy="661213"/>
          </a:xfrm>
          <a:prstGeom prst="rect">
            <a:avLst/>
          </a:prstGeom>
        </p:spPr>
        <p:txBody>
          <a:bodyPr/>
          <a:lstStyle>
            <a:lvl1pPr marL="7701" indent="0">
              <a:lnSpc>
                <a:spcPct val="100000"/>
              </a:lnSpc>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8960855" y="541017"/>
            <a:ext cx="3003477" cy="980049"/>
          </a:xfrm>
          <a:prstGeom prst="rect">
            <a:avLst/>
          </a:prstGeom>
        </p:spPr>
        <p:txBody>
          <a:bodyPr/>
          <a:lstStyle>
            <a:lvl1pPr>
              <a:defRPr kumimoji="0" lang="en-GB" sz="2800" b="0" i="0" u="none" strike="noStrike" kern="0" cap="none" spc="-52" normalizeH="0" baseline="0" dirty="0">
                <a:ln>
                  <a:noFill/>
                </a:ln>
                <a:solidFill>
                  <a:srgbClr val="5B15C1"/>
                </a:solidFill>
                <a:effectLst/>
                <a:uLnTx/>
                <a:uFillTx/>
                <a:cs typeface="BT Curve" panose="020B0503020203020204" pitchFamily="34" charset="0"/>
              </a:defRPr>
            </a:lvl1pPr>
          </a:lstStyle>
          <a:p>
            <a:pPr lvl="0"/>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rot="16200000">
            <a:off x="4044873" y="1985764"/>
            <a:ext cx="6314875" cy="2824678"/>
          </a:xfrm>
          <a:prstGeom prst="rect">
            <a:avLst/>
          </a:prstGeom>
        </p:spPr>
        <p:txBody>
          <a:bodyPr anchor="b"/>
          <a:lstStyle>
            <a:lvl1pPr marL="7701" indent="0">
              <a:spcBef>
                <a:spcPts val="61"/>
              </a:spcBef>
              <a:buNone/>
              <a:defRPr lang="en-US" sz="17889" b="0" spc="-907" dirty="0">
                <a:solidFill>
                  <a:srgbClr val="5B15C1"/>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12" name="Graphic 11">
            <a:extLst>
              <a:ext uri="{FF2B5EF4-FFF2-40B4-BE49-F238E27FC236}">
                <a16:creationId xmlns:a16="http://schemas.microsoft.com/office/drawing/2014/main" id="{A4BE0741-2156-44A1-F979-2495B6A026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37261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go - Title Slide - 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817D0-A1A5-7D33-EA32-08F7209CA9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956" r="7"/>
          <a:stretch/>
        </p:blipFill>
        <p:spPr>
          <a:xfrm>
            <a:off x="-380" y="0"/>
            <a:ext cx="8660716" cy="6858000"/>
          </a:xfrm>
          <a:prstGeom prst="rect">
            <a:avLst/>
          </a:prstGeom>
        </p:spPr>
      </p:pic>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8960855" y="6180103"/>
            <a:ext cx="2810653" cy="322651"/>
          </a:xfrm>
          <a:prstGeom prst="rect">
            <a:avLst/>
          </a:prstGeom>
        </p:spPr>
        <p:txBody>
          <a:bodyPr vert="horz" wrap="square" lIns="0" tIns="14604" rIns="0" bIns="0" rtlCol="0">
            <a:spAutoFit/>
          </a:bodyPr>
          <a:lstStyle>
            <a:lvl1pPr algn="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27" name="Text Placeholder 17">
            <a:extLst>
              <a:ext uri="{FF2B5EF4-FFF2-40B4-BE49-F238E27FC236}">
                <a16:creationId xmlns:a16="http://schemas.microsoft.com/office/drawing/2014/main" id="{509BA17B-165B-4D25-A2B0-4DF5B096E4FF}"/>
              </a:ext>
            </a:extLst>
          </p:cNvPr>
          <p:cNvSpPr>
            <a:spLocks noGrp="1"/>
          </p:cNvSpPr>
          <p:nvPr>
            <p:ph type="body" sz="quarter" idx="10"/>
          </p:nvPr>
        </p:nvSpPr>
        <p:spPr>
          <a:xfrm>
            <a:off x="8960855" y="1521066"/>
            <a:ext cx="3003477" cy="661213"/>
          </a:xfrm>
          <a:prstGeom prst="rect">
            <a:avLst/>
          </a:prstGeom>
        </p:spPr>
        <p:txBody>
          <a:bodyPr/>
          <a:lstStyle>
            <a:lvl1pPr marL="7701" indent="0">
              <a:lnSpc>
                <a:spcPct val="100000"/>
              </a:lnSpc>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8" name="Title 15">
            <a:extLst>
              <a:ext uri="{FF2B5EF4-FFF2-40B4-BE49-F238E27FC236}">
                <a16:creationId xmlns:a16="http://schemas.microsoft.com/office/drawing/2014/main" id="{28E516DF-A337-4D75-B500-00A2B4026AD6}"/>
              </a:ext>
            </a:extLst>
          </p:cNvPr>
          <p:cNvSpPr>
            <a:spLocks noGrp="1"/>
          </p:cNvSpPr>
          <p:nvPr>
            <p:ph type="title"/>
          </p:nvPr>
        </p:nvSpPr>
        <p:spPr>
          <a:xfrm>
            <a:off x="8960855" y="541017"/>
            <a:ext cx="3003477" cy="980049"/>
          </a:xfrm>
          <a:prstGeom prst="rect">
            <a:avLst/>
          </a:prstGeom>
        </p:spPr>
        <p:txBody>
          <a:bodyPr/>
          <a:lstStyle>
            <a:lvl1pPr>
              <a:defRPr kumimoji="0" lang="en-GB" sz="2800" b="0" i="0" u="none" strike="noStrike" kern="0" cap="none" spc="-52" normalizeH="0" baseline="0" dirty="0">
                <a:ln>
                  <a:noFill/>
                </a:ln>
                <a:solidFill>
                  <a:srgbClr val="5B15C1"/>
                </a:solidFill>
                <a:effectLst/>
                <a:uLnTx/>
                <a:uFillTx/>
                <a:cs typeface="BT Curve" panose="020B0503020203020204" pitchFamily="34" charset="0"/>
              </a:defRPr>
            </a:lvl1pPr>
          </a:lstStyle>
          <a:p>
            <a:pPr lvl="0"/>
            <a:r>
              <a:rPr lang="en-US" dirty="0"/>
              <a:t>Click to edit Master title style</a:t>
            </a:r>
            <a:endParaRPr lang="en-GB" dirty="0"/>
          </a:p>
        </p:txBody>
      </p:sp>
      <p:sp>
        <p:nvSpPr>
          <p:cNvPr id="34" name="Text Placeholder 17">
            <a:extLst>
              <a:ext uri="{FF2B5EF4-FFF2-40B4-BE49-F238E27FC236}">
                <a16:creationId xmlns:a16="http://schemas.microsoft.com/office/drawing/2014/main" id="{E9EEE0D7-3651-45AC-9F9D-62B90D868515}"/>
              </a:ext>
            </a:extLst>
          </p:cNvPr>
          <p:cNvSpPr>
            <a:spLocks noGrp="1"/>
          </p:cNvSpPr>
          <p:nvPr>
            <p:ph type="body" sz="quarter" idx="12"/>
          </p:nvPr>
        </p:nvSpPr>
        <p:spPr>
          <a:xfrm rot="16200000">
            <a:off x="4044873" y="1985764"/>
            <a:ext cx="6314875" cy="2824678"/>
          </a:xfrm>
          <a:prstGeom prst="rect">
            <a:avLst/>
          </a:prstGeom>
        </p:spPr>
        <p:txBody>
          <a:bodyPr anchor="b"/>
          <a:lstStyle>
            <a:lvl1pPr marL="7701" indent="0">
              <a:spcBef>
                <a:spcPts val="61"/>
              </a:spcBef>
              <a:buNone/>
              <a:defRPr lang="en-US" sz="17889" b="0" spc="-907" dirty="0">
                <a:solidFill>
                  <a:schemeClr val="accent1"/>
                </a:solidFill>
                <a:latin typeface="BT Curve Headline" panose="020B0603020203020204" pitchFamily="34" charset="0"/>
                <a:cs typeface="BT Curve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a:t>
            </a:r>
          </a:p>
        </p:txBody>
      </p:sp>
      <p:pic>
        <p:nvPicPr>
          <p:cNvPr id="11" name="Graphic 10">
            <a:extLst>
              <a:ext uri="{FF2B5EF4-FFF2-40B4-BE49-F238E27FC236}">
                <a16:creationId xmlns:a16="http://schemas.microsoft.com/office/drawing/2014/main" id="{97DF83A0-C096-B73D-000B-671F5FDD308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1971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5B15C1"/>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10" name="Graphic 9">
            <a:extLst>
              <a:ext uri="{FF2B5EF4-FFF2-40B4-BE49-F238E27FC236}">
                <a16:creationId xmlns:a16="http://schemas.microsoft.com/office/drawing/2014/main" id="{36D8A138-9655-A5BB-E670-3A6592926D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17955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go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FFFFFF"/>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9" name="Graphic 8">
            <a:extLst>
              <a:ext uri="{FF2B5EF4-FFF2-40B4-BE49-F238E27FC236}">
                <a16:creationId xmlns:a16="http://schemas.microsoft.com/office/drawing/2014/main" id="{C4F11060-74FD-7F32-0C96-49E86D9229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182607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 Divider - 01">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CE91AC4D-E588-7BDE-5853-237828CB1A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11627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ortal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B5102D3B-551D-720E-FB05-A5A9E14F5E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20916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igo - Divider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17A46DC6-838F-65BA-94D1-07EDD277B3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9495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 Divider - 02">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6558073" y="1072405"/>
            <a:ext cx="5220782" cy="3973866"/>
          </a:xfrm>
          <a:prstGeom prst="rect">
            <a:avLst/>
          </a:prstGeom>
        </p:spPr>
        <p:txBody>
          <a:bodyPr anchor="ctr"/>
          <a:lstStyle>
            <a:lvl1pPr algn="l">
              <a:lnSpc>
                <a:spcPct val="100000"/>
              </a:lnSpc>
              <a:defRPr kumimoji="0" lang="en-GB" sz="3638" b="0" i="0" u="none" strike="noStrike" kern="0" cap="none" spc="0"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FC0C622C-2D79-7E31-93D0-8A35AB9939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143849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go - Divider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6558073" y="1072405"/>
            <a:ext cx="5220782" cy="3973866"/>
          </a:xfrm>
          <a:prstGeom prst="rect">
            <a:avLst/>
          </a:prstGeom>
        </p:spPr>
        <p:txBody>
          <a:bodyPr anchor="ctr"/>
          <a:lstStyle>
            <a:lvl1pPr algn="l">
              <a:lnSpc>
                <a:spcPct val="100000"/>
              </a:lnSpc>
              <a:defRPr kumimoji="0" lang="en-GB" sz="3600" b="0" i="0" u="none" strike="noStrike" kern="0" cap="none" spc="0" normalizeH="0" baseline="0" dirty="0">
                <a:ln>
                  <a:noFill/>
                </a:ln>
                <a:solidFill>
                  <a:schemeClr val="bg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bg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chemeClr val="bg1"/>
              </a:solidFill>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2ED4A863-EDA1-F113-DC95-87D81B82154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207977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 Divider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0095" y="1996560"/>
            <a:ext cx="4827965" cy="3965018"/>
          </a:xfrm>
          <a:prstGeom prst="rect">
            <a:avLst/>
          </a:prstGeom>
        </p:spPr>
        <p:txBody>
          <a:bodyPr anchor="b"/>
          <a:lstStyle>
            <a:lvl1pPr algn="l">
              <a:lnSpc>
                <a:spcPct val="100000"/>
              </a:lnSpc>
              <a:defRPr kumimoji="0" lang="en-GB" sz="3600" b="0" i="0" u="none" strike="noStrike" kern="0" cap="none" spc="0"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14252EC7-C803-8B8D-22A5-248D85DE4C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4868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go - Divider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0095" y="1996560"/>
            <a:ext cx="4827965" cy="3965018"/>
          </a:xfrm>
          <a:prstGeom prst="rect">
            <a:avLst/>
          </a:prstGeom>
        </p:spPr>
        <p:txBody>
          <a:bodyPr anchor="b"/>
          <a:lstStyle>
            <a:lvl1pPr algn="l">
              <a:lnSpc>
                <a:spcPct val="100000"/>
              </a:lnSpc>
              <a:defRPr kumimoji="0" lang="en-GB" sz="3600" b="0" i="0" u="none" strike="noStrike" kern="0" cap="none" spc="0"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EE8A36B4-BC50-26A4-A804-4FDC2AA715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8576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py">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4197683"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3C3614A9-63B5-654A-E547-7D760FE3FA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5126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py - 02">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20485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2321665"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6115734"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92E4AFE1-4EDB-DE0C-7F65-EB4107FAEC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22520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py - 03">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87581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2321665"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6115734"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DB7FF2D5-FA3A-A07F-53DB-EFB5C4604D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91475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8" name="Graphic 7">
            <a:extLst>
              <a:ext uri="{FF2B5EF4-FFF2-40B4-BE49-F238E27FC236}">
                <a16:creationId xmlns:a16="http://schemas.microsoft.com/office/drawing/2014/main" id="{CC39E01A-7D06-F1C4-2C67-AA40706AE7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29149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py and Image - 01">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5432030"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grpSp>
        <p:nvGrpSpPr>
          <p:cNvPr id="11" name="Graphic 7">
            <a:extLst>
              <a:ext uri="{FF2B5EF4-FFF2-40B4-BE49-F238E27FC236}">
                <a16:creationId xmlns:a16="http://schemas.microsoft.com/office/drawing/2014/main" id="{90CD4970-BA45-4E81-BB1E-577A7E98B5D5}"/>
              </a:ext>
            </a:extLst>
          </p:cNvPr>
          <p:cNvGrpSpPr>
            <a:grpSpLocks/>
          </p:cNvGrpSpPr>
          <p:nvPr userDrawn="1"/>
        </p:nvGrpSpPr>
        <p:grpSpPr>
          <a:xfrm>
            <a:off x="11285796" y="5961579"/>
            <a:ext cx="493059" cy="493213"/>
            <a:chOff x="1358899" y="1465261"/>
            <a:chExt cx="3913270" cy="3910219"/>
          </a:xfrm>
          <a:solidFill>
            <a:srgbClr val="5B15C1"/>
          </a:solidFill>
        </p:grpSpPr>
        <p:sp>
          <p:nvSpPr>
            <p:cNvPr id="12" name="Freeform: Shape 7">
              <a:extLst>
                <a:ext uri="{FF2B5EF4-FFF2-40B4-BE49-F238E27FC236}">
                  <a16:creationId xmlns:a16="http://schemas.microsoft.com/office/drawing/2014/main" id="{94E8DB7F-4A24-48FB-B4E8-9C99999733EE}"/>
                </a:ext>
              </a:extLst>
            </p:cNvPr>
            <p:cNvSpPr/>
            <p:nvPr/>
          </p:nvSpPr>
          <p:spPr>
            <a:xfrm>
              <a:off x="1358899" y="1465261"/>
              <a:ext cx="3913270" cy="3910219"/>
            </a:xfrm>
            <a:custGeom>
              <a:avLst/>
              <a:gdLst>
                <a:gd name="connsiteX0" fmla="*/ 1956571 w 3913270"/>
                <a:gd name="connsiteY0" fmla="*/ 0 h 3910219"/>
                <a:gd name="connsiteX1" fmla="*/ 0 w 3913270"/>
                <a:gd name="connsiteY1" fmla="*/ 1955046 h 3910219"/>
                <a:gd name="connsiteX2" fmla="*/ 1956571 w 3913270"/>
                <a:gd name="connsiteY2" fmla="*/ 3910219 h 3910219"/>
                <a:gd name="connsiteX3" fmla="*/ 3913271 w 3913270"/>
                <a:gd name="connsiteY3" fmla="*/ 1955046 h 3910219"/>
                <a:gd name="connsiteX4" fmla="*/ 1956571 w 3913270"/>
                <a:gd name="connsiteY4" fmla="*/ 0 h 3910219"/>
                <a:gd name="connsiteX5" fmla="*/ 1955673 w 3913270"/>
                <a:gd name="connsiteY5" fmla="*/ 241063 h 3910219"/>
                <a:gd name="connsiteX6" fmla="*/ 3673175 w 3913270"/>
                <a:gd name="connsiteY6" fmla="*/ 1957225 h 3910219"/>
                <a:gd name="connsiteX7" fmla="*/ 1955673 w 3913270"/>
                <a:gd name="connsiteY7" fmla="*/ 3673388 h 3910219"/>
                <a:gd name="connsiteX8" fmla="*/ 238171 w 3913270"/>
                <a:gd name="connsiteY8" fmla="*/ 1957225 h 3910219"/>
                <a:gd name="connsiteX9" fmla="*/ 1955673 w 3913270"/>
                <a:gd name="connsiteY9" fmla="*/ 241063 h 391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70" h="3910219">
                  <a:moveTo>
                    <a:pt x="1956571" y="0"/>
                  </a:moveTo>
                  <a:cubicBezTo>
                    <a:pt x="875952" y="0"/>
                    <a:pt x="0" y="875269"/>
                    <a:pt x="0" y="1955046"/>
                  </a:cubicBezTo>
                  <a:cubicBezTo>
                    <a:pt x="0" y="3034822"/>
                    <a:pt x="875952" y="3910219"/>
                    <a:pt x="1956571" y="3910219"/>
                  </a:cubicBezTo>
                  <a:cubicBezTo>
                    <a:pt x="3037191" y="3910219"/>
                    <a:pt x="3913271" y="3034822"/>
                    <a:pt x="3913271" y="1955046"/>
                  </a:cubicBezTo>
                  <a:cubicBezTo>
                    <a:pt x="3913271" y="875269"/>
                    <a:pt x="3037191" y="0"/>
                    <a:pt x="1956571" y="0"/>
                  </a:cubicBezTo>
                  <a:close/>
                  <a:moveTo>
                    <a:pt x="1955673" y="241063"/>
                  </a:moveTo>
                  <a:cubicBezTo>
                    <a:pt x="2904223" y="241063"/>
                    <a:pt x="3673175" y="1009415"/>
                    <a:pt x="3673175" y="1957225"/>
                  </a:cubicBezTo>
                  <a:cubicBezTo>
                    <a:pt x="3673175" y="2905036"/>
                    <a:pt x="2904223" y="3673388"/>
                    <a:pt x="1955673" y="3673388"/>
                  </a:cubicBezTo>
                  <a:cubicBezTo>
                    <a:pt x="1007123" y="3673388"/>
                    <a:pt x="238171" y="2905036"/>
                    <a:pt x="238171" y="1957225"/>
                  </a:cubicBezTo>
                  <a:cubicBezTo>
                    <a:pt x="238171" y="1009415"/>
                    <a:pt x="1007123" y="241063"/>
                    <a:pt x="1955673" y="241063"/>
                  </a:cubicBez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13" name="Freeform: Shape 8">
              <a:extLst>
                <a:ext uri="{FF2B5EF4-FFF2-40B4-BE49-F238E27FC236}">
                  <a16:creationId xmlns:a16="http://schemas.microsoft.com/office/drawing/2014/main" id="{76CCF6CD-A05A-4C35-8859-AC95907B5EEE}"/>
                </a:ext>
              </a:extLst>
            </p:cNvPr>
            <p:cNvSpPr/>
            <p:nvPr/>
          </p:nvSpPr>
          <p:spPr>
            <a:xfrm>
              <a:off x="2340329" y="2751999"/>
              <a:ext cx="977708" cy="1331102"/>
            </a:xfrm>
            <a:custGeom>
              <a:avLst/>
              <a:gdLst>
                <a:gd name="connsiteX0" fmla="*/ 0 w 977708"/>
                <a:gd name="connsiteY0" fmla="*/ 0 h 1331102"/>
                <a:gd name="connsiteX1" fmla="*/ 0 w 977708"/>
                <a:gd name="connsiteY1" fmla="*/ 1331103 h 1331102"/>
                <a:gd name="connsiteX2" fmla="*/ 542045 w 977708"/>
                <a:gd name="connsiteY2" fmla="*/ 1331103 h 1331102"/>
                <a:gd name="connsiteX3" fmla="*/ 977708 w 977708"/>
                <a:gd name="connsiteY3" fmla="*/ 933990 h 1331102"/>
                <a:gd name="connsiteX4" fmla="*/ 809987 w 977708"/>
                <a:gd name="connsiteY4" fmla="*/ 637406 h 1331102"/>
                <a:gd name="connsiteX5" fmla="*/ 938697 w 977708"/>
                <a:gd name="connsiteY5" fmla="*/ 372622 h 1331102"/>
                <a:gd name="connsiteX6" fmla="*/ 523823 w 977708"/>
                <a:gd name="connsiteY6" fmla="*/ 0 h 1331102"/>
                <a:gd name="connsiteX7" fmla="*/ 299767 w 977708"/>
                <a:gd name="connsiteY7" fmla="*/ 260168 h 1331102"/>
                <a:gd name="connsiteX8" fmla="*/ 459917 w 977708"/>
                <a:gd name="connsiteY8" fmla="*/ 260168 h 1331102"/>
                <a:gd name="connsiteX9" fmla="*/ 623403 w 977708"/>
                <a:gd name="connsiteY9" fmla="*/ 390829 h 1331102"/>
                <a:gd name="connsiteX10" fmla="*/ 467488 w 977708"/>
                <a:gd name="connsiteY10" fmla="*/ 518670 h 1331102"/>
                <a:gd name="connsiteX11" fmla="*/ 299767 w 977708"/>
                <a:gd name="connsiteY11" fmla="*/ 518670 h 1331102"/>
                <a:gd name="connsiteX12" fmla="*/ 299767 w 977708"/>
                <a:gd name="connsiteY12" fmla="*/ 785378 h 1331102"/>
                <a:gd name="connsiteX13" fmla="*/ 459917 w 977708"/>
                <a:gd name="connsiteY13" fmla="*/ 785378 h 1331102"/>
                <a:gd name="connsiteX14" fmla="*/ 623403 w 977708"/>
                <a:gd name="connsiteY14" fmla="*/ 916039 h 1331102"/>
                <a:gd name="connsiteX15" fmla="*/ 467488 w 977708"/>
                <a:gd name="connsiteY15" fmla="*/ 1043879 h 1331102"/>
                <a:gd name="connsiteX16" fmla="*/ 299767 w 977708"/>
                <a:gd name="connsiteY16" fmla="*/ 1043879 h 133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7708" h="1331102">
                  <a:moveTo>
                    <a:pt x="0" y="0"/>
                  </a:moveTo>
                  <a:lnTo>
                    <a:pt x="0" y="1331103"/>
                  </a:lnTo>
                  <a:lnTo>
                    <a:pt x="542045" y="1331103"/>
                  </a:lnTo>
                  <a:cubicBezTo>
                    <a:pt x="788404" y="1331103"/>
                    <a:pt x="977708" y="1177408"/>
                    <a:pt x="977708" y="933990"/>
                  </a:cubicBezTo>
                  <a:cubicBezTo>
                    <a:pt x="977708" y="719302"/>
                    <a:pt x="809987" y="637406"/>
                    <a:pt x="809987" y="637406"/>
                  </a:cubicBezTo>
                  <a:cubicBezTo>
                    <a:pt x="809987" y="637406"/>
                    <a:pt x="938697" y="555273"/>
                    <a:pt x="938697" y="372622"/>
                  </a:cubicBezTo>
                  <a:cubicBezTo>
                    <a:pt x="938697" y="160460"/>
                    <a:pt x="771067" y="0"/>
                    <a:pt x="523823" y="0"/>
                  </a:cubicBezTo>
                  <a:close/>
                  <a:moveTo>
                    <a:pt x="299767" y="260168"/>
                  </a:moveTo>
                  <a:lnTo>
                    <a:pt x="459917" y="260168"/>
                  </a:lnTo>
                  <a:cubicBezTo>
                    <a:pt x="573740" y="260168"/>
                    <a:pt x="623403" y="318631"/>
                    <a:pt x="623403" y="390829"/>
                  </a:cubicBezTo>
                  <a:cubicBezTo>
                    <a:pt x="623403" y="469211"/>
                    <a:pt x="567170" y="518670"/>
                    <a:pt x="467488" y="518670"/>
                  </a:cubicBezTo>
                  <a:lnTo>
                    <a:pt x="299767" y="518670"/>
                  </a:lnTo>
                  <a:close/>
                  <a:moveTo>
                    <a:pt x="299767" y="785378"/>
                  </a:moveTo>
                  <a:lnTo>
                    <a:pt x="459917" y="785378"/>
                  </a:lnTo>
                  <a:cubicBezTo>
                    <a:pt x="573740" y="785378"/>
                    <a:pt x="623403" y="843840"/>
                    <a:pt x="623403" y="916039"/>
                  </a:cubicBezTo>
                  <a:cubicBezTo>
                    <a:pt x="623403" y="994421"/>
                    <a:pt x="567170" y="1043879"/>
                    <a:pt x="467488" y="1043879"/>
                  </a:cubicBezTo>
                  <a:lnTo>
                    <a:pt x="299767" y="1043879"/>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14" name="Freeform: Shape 9">
              <a:extLst>
                <a:ext uri="{FF2B5EF4-FFF2-40B4-BE49-F238E27FC236}">
                  <a16:creationId xmlns:a16="http://schemas.microsoft.com/office/drawing/2014/main" id="{575D3B0C-AF62-46D3-B049-91663D32353E}"/>
                </a:ext>
              </a:extLst>
            </p:cNvPr>
            <p:cNvSpPr/>
            <p:nvPr/>
          </p:nvSpPr>
          <p:spPr>
            <a:xfrm>
              <a:off x="3420312" y="2749510"/>
              <a:ext cx="932152" cy="1329435"/>
            </a:xfrm>
            <a:custGeom>
              <a:avLst/>
              <a:gdLst>
                <a:gd name="connsiteX0" fmla="*/ 299767 w 932152"/>
                <a:gd name="connsiteY0" fmla="*/ 1329436 h 1329435"/>
                <a:gd name="connsiteX1" fmla="*/ 299767 w 932152"/>
                <a:gd name="connsiteY1" fmla="*/ 307740 h 1329435"/>
                <a:gd name="connsiteX2" fmla="*/ 0 w 932152"/>
                <a:gd name="connsiteY2" fmla="*/ 307740 h 1329435"/>
                <a:gd name="connsiteX3" fmla="*/ 0 w 932152"/>
                <a:gd name="connsiteY3" fmla="*/ 0 h 1329435"/>
                <a:gd name="connsiteX4" fmla="*/ 932153 w 932152"/>
                <a:gd name="connsiteY4" fmla="*/ 0 h 1329435"/>
                <a:gd name="connsiteX5" fmla="*/ 932153 w 932152"/>
                <a:gd name="connsiteY5" fmla="*/ 307740 h 1329435"/>
                <a:gd name="connsiteX6" fmla="*/ 620066 w 932152"/>
                <a:gd name="connsiteY6" fmla="*/ 307740 h 1329435"/>
                <a:gd name="connsiteX7" fmla="*/ 620066 w 932152"/>
                <a:gd name="connsiteY7" fmla="*/ 1329436 h 13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52" h="1329435">
                  <a:moveTo>
                    <a:pt x="299767" y="1329436"/>
                  </a:moveTo>
                  <a:lnTo>
                    <a:pt x="299767" y="307740"/>
                  </a:lnTo>
                  <a:lnTo>
                    <a:pt x="0" y="307740"/>
                  </a:lnTo>
                  <a:lnTo>
                    <a:pt x="0" y="0"/>
                  </a:lnTo>
                  <a:lnTo>
                    <a:pt x="932153" y="0"/>
                  </a:lnTo>
                  <a:lnTo>
                    <a:pt x="932153" y="307740"/>
                  </a:lnTo>
                  <a:lnTo>
                    <a:pt x="620066" y="307740"/>
                  </a:lnTo>
                  <a:lnTo>
                    <a:pt x="620066" y="1329436"/>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gr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6">
            <a:extLst>
              <a:ext uri="{FF2B5EF4-FFF2-40B4-BE49-F238E27FC236}">
                <a16:creationId xmlns:a16="http://schemas.microsoft.com/office/drawing/2014/main" id="{471C1D4E-F177-D673-6E70-F3327E241810}"/>
              </a:ext>
            </a:extLst>
          </p:cNvPr>
          <p:cNvSpPr>
            <a:spLocks noGrp="1"/>
          </p:cNvSpPr>
          <p:nvPr>
            <p:ph type="pic" sz="quarter" idx="13"/>
          </p:nvPr>
        </p:nvSpPr>
        <p:spPr>
          <a:xfrm>
            <a:off x="6096002" y="0"/>
            <a:ext cx="6092631" cy="6858000"/>
          </a:xfrm>
          <a:prstGeom prst="rect">
            <a:avLst/>
          </a:prstGeom>
          <a:solidFill>
            <a:schemeClr val="bg1">
              <a:lumMod val="95000"/>
            </a:schemeClr>
          </a:solidFill>
        </p:spPr>
        <p:txBody>
          <a:bodyPr/>
          <a:lstStyle>
            <a:lvl1pPr>
              <a:defRPr b="0">
                <a:latin typeface="BT Curve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5787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Portal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0" name="Graphic 9">
            <a:extLst>
              <a:ext uri="{FF2B5EF4-FFF2-40B4-BE49-F238E27FC236}">
                <a16:creationId xmlns:a16="http://schemas.microsoft.com/office/drawing/2014/main" id="{EF23DE1A-B692-C188-5E74-D9D7195CE9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37296" y="5150589"/>
            <a:ext cx="3068160" cy="1692000"/>
          </a:xfrm>
          <a:prstGeom prst="rect">
            <a:avLst/>
          </a:prstGeom>
        </p:spPr>
      </p:pic>
    </p:spTree>
    <p:extLst>
      <p:ext uri="{BB962C8B-B14F-4D97-AF65-F5344CB8AC3E}">
        <p14:creationId xmlns:p14="http://schemas.microsoft.com/office/powerpoint/2010/main" val="112357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py and Image - 02">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20485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grpSp>
        <p:nvGrpSpPr>
          <p:cNvPr id="11" name="Graphic 7">
            <a:extLst>
              <a:ext uri="{FF2B5EF4-FFF2-40B4-BE49-F238E27FC236}">
                <a16:creationId xmlns:a16="http://schemas.microsoft.com/office/drawing/2014/main" id="{90CD4970-BA45-4E81-BB1E-577A7E98B5D5}"/>
              </a:ext>
            </a:extLst>
          </p:cNvPr>
          <p:cNvGrpSpPr>
            <a:grpSpLocks/>
          </p:cNvGrpSpPr>
          <p:nvPr userDrawn="1"/>
        </p:nvGrpSpPr>
        <p:grpSpPr>
          <a:xfrm>
            <a:off x="11285796" y="5961579"/>
            <a:ext cx="493059" cy="493213"/>
            <a:chOff x="1358899" y="1465261"/>
            <a:chExt cx="3913270" cy="3910219"/>
          </a:xfrm>
          <a:solidFill>
            <a:srgbClr val="5B15C1"/>
          </a:solidFill>
        </p:grpSpPr>
        <p:sp>
          <p:nvSpPr>
            <p:cNvPr id="12" name="Freeform: Shape 7">
              <a:extLst>
                <a:ext uri="{FF2B5EF4-FFF2-40B4-BE49-F238E27FC236}">
                  <a16:creationId xmlns:a16="http://schemas.microsoft.com/office/drawing/2014/main" id="{94E8DB7F-4A24-48FB-B4E8-9C99999733EE}"/>
                </a:ext>
              </a:extLst>
            </p:cNvPr>
            <p:cNvSpPr/>
            <p:nvPr/>
          </p:nvSpPr>
          <p:spPr>
            <a:xfrm>
              <a:off x="1358899" y="1465261"/>
              <a:ext cx="3913270" cy="3910219"/>
            </a:xfrm>
            <a:custGeom>
              <a:avLst/>
              <a:gdLst>
                <a:gd name="connsiteX0" fmla="*/ 1956571 w 3913270"/>
                <a:gd name="connsiteY0" fmla="*/ 0 h 3910219"/>
                <a:gd name="connsiteX1" fmla="*/ 0 w 3913270"/>
                <a:gd name="connsiteY1" fmla="*/ 1955046 h 3910219"/>
                <a:gd name="connsiteX2" fmla="*/ 1956571 w 3913270"/>
                <a:gd name="connsiteY2" fmla="*/ 3910219 h 3910219"/>
                <a:gd name="connsiteX3" fmla="*/ 3913271 w 3913270"/>
                <a:gd name="connsiteY3" fmla="*/ 1955046 h 3910219"/>
                <a:gd name="connsiteX4" fmla="*/ 1956571 w 3913270"/>
                <a:gd name="connsiteY4" fmla="*/ 0 h 3910219"/>
                <a:gd name="connsiteX5" fmla="*/ 1955673 w 3913270"/>
                <a:gd name="connsiteY5" fmla="*/ 241063 h 3910219"/>
                <a:gd name="connsiteX6" fmla="*/ 3673175 w 3913270"/>
                <a:gd name="connsiteY6" fmla="*/ 1957225 h 3910219"/>
                <a:gd name="connsiteX7" fmla="*/ 1955673 w 3913270"/>
                <a:gd name="connsiteY7" fmla="*/ 3673388 h 3910219"/>
                <a:gd name="connsiteX8" fmla="*/ 238171 w 3913270"/>
                <a:gd name="connsiteY8" fmla="*/ 1957225 h 3910219"/>
                <a:gd name="connsiteX9" fmla="*/ 1955673 w 3913270"/>
                <a:gd name="connsiteY9" fmla="*/ 241063 h 391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70" h="3910219">
                  <a:moveTo>
                    <a:pt x="1956571" y="0"/>
                  </a:moveTo>
                  <a:cubicBezTo>
                    <a:pt x="875952" y="0"/>
                    <a:pt x="0" y="875269"/>
                    <a:pt x="0" y="1955046"/>
                  </a:cubicBezTo>
                  <a:cubicBezTo>
                    <a:pt x="0" y="3034822"/>
                    <a:pt x="875952" y="3910219"/>
                    <a:pt x="1956571" y="3910219"/>
                  </a:cubicBezTo>
                  <a:cubicBezTo>
                    <a:pt x="3037191" y="3910219"/>
                    <a:pt x="3913271" y="3034822"/>
                    <a:pt x="3913271" y="1955046"/>
                  </a:cubicBezTo>
                  <a:cubicBezTo>
                    <a:pt x="3913271" y="875269"/>
                    <a:pt x="3037191" y="0"/>
                    <a:pt x="1956571" y="0"/>
                  </a:cubicBezTo>
                  <a:close/>
                  <a:moveTo>
                    <a:pt x="1955673" y="241063"/>
                  </a:moveTo>
                  <a:cubicBezTo>
                    <a:pt x="2904223" y="241063"/>
                    <a:pt x="3673175" y="1009415"/>
                    <a:pt x="3673175" y="1957225"/>
                  </a:cubicBezTo>
                  <a:cubicBezTo>
                    <a:pt x="3673175" y="2905036"/>
                    <a:pt x="2904223" y="3673388"/>
                    <a:pt x="1955673" y="3673388"/>
                  </a:cubicBezTo>
                  <a:cubicBezTo>
                    <a:pt x="1007123" y="3673388"/>
                    <a:pt x="238171" y="2905036"/>
                    <a:pt x="238171" y="1957225"/>
                  </a:cubicBezTo>
                  <a:cubicBezTo>
                    <a:pt x="238171" y="1009415"/>
                    <a:pt x="1007123" y="241063"/>
                    <a:pt x="1955673" y="241063"/>
                  </a:cubicBez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13" name="Freeform: Shape 8">
              <a:extLst>
                <a:ext uri="{FF2B5EF4-FFF2-40B4-BE49-F238E27FC236}">
                  <a16:creationId xmlns:a16="http://schemas.microsoft.com/office/drawing/2014/main" id="{76CCF6CD-A05A-4C35-8859-AC95907B5EEE}"/>
                </a:ext>
              </a:extLst>
            </p:cNvPr>
            <p:cNvSpPr/>
            <p:nvPr/>
          </p:nvSpPr>
          <p:spPr>
            <a:xfrm>
              <a:off x="2340329" y="2751999"/>
              <a:ext cx="977708" cy="1331102"/>
            </a:xfrm>
            <a:custGeom>
              <a:avLst/>
              <a:gdLst>
                <a:gd name="connsiteX0" fmla="*/ 0 w 977708"/>
                <a:gd name="connsiteY0" fmla="*/ 0 h 1331102"/>
                <a:gd name="connsiteX1" fmla="*/ 0 w 977708"/>
                <a:gd name="connsiteY1" fmla="*/ 1331103 h 1331102"/>
                <a:gd name="connsiteX2" fmla="*/ 542045 w 977708"/>
                <a:gd name="connsiteY2" fmla="*/ 1331103 h 1331102"/>
                <a:gd name="connsiteX3" fmla="*/ 977708 w 977708"/>
                <a:gd name="connsiteY3" fmla="*/ 933990 h 1331102"/>
                <a:gd name="connsiteX4" fmla="*/ 809987 w 977708"/>
                <a:gd name="connsiteY4" fmla="*/ 637406 h 1331102"/>
                <a:gd name="connsiteX5" fmla="*/ 938697 w 977708"/>
                <a:gd name="connsiteY5" fmla="*/ 372622 h 1331102"/>
                <a:gd name="connsiteX6" fmla="*/ 523823 w 977708"/>
                <a:gd name="connsiteY6" fmla="*/ 0 h 1331102"/>
                <a:gd name="connsiteX7" fmla="*/ 299767 w 977708"/>
                <a:gd name="connsiteY7" fmla="*/ 260168 h 1331102"/>
                <a:gd name="connsiteX8" fmla="*/ 459917 w 977708"/>
                <a:gd name="connsiteY8" fmla="*/ 260168 h 1331102"/>
                <a:gd name="connsiteX9" fmla="*/ 623403 w 977708"/>
                <a:gd name="connsiteY9" fmla="*/ 390829 h 1331102"/>
                <a:gd name="connsiteX10" fmla="*/ 467488 w 977708"/>
                <a:gd name="connsiteY10" fmla="*/ 518670 h 1331102"/>
                <a:gd name="connsiteX11" fmla="*/ 299767 w 977708"/>
                <a:gd name="connsiteY11" fmla="*/ 518670 h 1331102"/>
                <a:gd name="connsiteX12" fmla="*/ 299767 w 977708"/>
                <a:gd name="connsiteY12" fmla="*/ 785378 h 1331102"/>
                <a:gd name="connsiteX13" fmla="*/ 459917 w 977708"/>
                <a:gd name="connsiteY13" fmla="*/ 785378 h 1331102"/>
                <a:gd name="connsiteX14" fmla="*/ 623403 w 977708"/>
                <a:gd name="connsiteY14" fmla="*/ 916039 h 1331102"/>
                <a:gd name="connsiteX15" fmla="*/ 467488 w 977708"/>
                <a:gd name="connsiteY15" fmla="*/ 1043879 h 1331102"/>
                <a:gd name="connsiteX16" fmla="*/ 299767 w 977708"/>
                <a:gd name="connsiteY16" fmla="*/ 1043879 h 133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7708" h="1331102">
                  <a:moveTo>
                    <a:pt x="0" y="0"/>
                  </a:moveTo>
                  <a:lnTo>
                    <a:pt x="0" y="1331103"/>
                  </a:lnTo>
                  <a:lnTo>
                    <a:pt x="542045" y="1331103"/>
                  </a:lnTo>
                  <a:cubicBezTo>
                    <a:pt x="788404" y="1331103"/>
                    <a:pt x="977708" y="1177408"/>
                    <a:pt x="977708" y="933990"/>
                  </a:cubicBezTo>
                  <a:cubicBezTo>
                    <a:pt x="977708" y="719302"/>
                    <a:pt x="809987" y="637406"/>
                    <a:pt x="809987" y="637406"/>
                  </a:cubicBezTo>
                  <a:cubicBezTo>
                    <a:pt x="809987" y="637406"/>
                    <a:pt x="938697" y="555273"/>
                    <a:pt x="938697" y="372622"/>
                  </a:cubicBezTo>
                  <a:cubicBezTo>
                    <a:pt x="938697" y="160460"/>
                    <a:pt x="771067" y="0"/>
                    <a:pt x="523823" y="0"/>
                  </a:cubicBezTo>
                  <a:close/>
                  <a:moveTo>
                    <a:pt x="299767" y="260168"/>
                  </a:moveTo>
                  <a:lnTo>
                    <a:pt x="459917" y="260168"/>
                  </a:lnTo>
                  <a:cubicBezTo>
                    <a:pt x="573740" y="260168"/>
                    <a:pt x="623403" y="318631"/>
                    <a:pt x="623403" y="390829"/>
                  </a:cubicBezTo>
                  <a:cubicBezTo>
                    <a:pt x="623403" y="469211"/>
                    <a:pt x="567170" y="518670"/>
                    <a:pt x="467488" y="518670"/>
                  </a:cubicBezTo>
                  <a:lnTo>
                    <a:pt x="299767" y="518670"/>
                  </a:lnTo>
                  <a:close/>
                  <a:moveTo>
                    <a:pt x="299767" y="785378"/>
                  </a:moveTo>
                  <a:lnTo>
                    <a:pt x="459917" y="785378"/>
                  </a:lnTo>
                  <a:cubicBezTo>
                    <a:pt x="573740" y="785378"/>
                    <a:pt x="623403" y="843840"/>
                    <a:pt x="623403" y="916039"/>
                  </a:cubicBezTo>
                  <a:cubicBezTo>
                    <a:pt x="623403" y="994421"/>
                    <a:pt x="567170" y="1043879"/>
                    <a:pt x="467488" y="1043879"/>
                  </a:cubicBezTo>
                  <a:lnTo>
                    <a:pt x="299767" y="1043879"/>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sp>
          <p:nvSpPr>
            <p:cNvPr id="14" name="Freeform: Shape 9">
              <a:extLst>
                <a:ext uri="{FF2B5EF4-FFF2-40B4-BE49-F238E27FC236}">
                  <a16:creationId xmlns:a16="http://schemas.microsoft.com/office/drawing/2014/main" id="{575D3B0C-AF62-46D3-B049-91663D32353E}"/>
                </a:ext>
              </a:extLst>
            </p:cNvPr>
            <p:cNvSpPr/>
            <p:nvPr/>
          </p:nvSpPr>
          <p:spPr>
            <a:xfrm>
              <a:off x="3420312" y="2749510"/>
              <a:ext cx="932152" cy="1329435"/>
            </a:xfrm>
            <a:custGeom>
              <a:avLst/>
              <a:gdLst>
                <a:gd name="connsiteX0" fmla="*/ 299767 w 932152"/>
                <a:gd name="connsiteY0" fmla="*/ 1329436 h 1329435"/>
                <a:gd name="connsiteX1" fmla="*/ 299767 w 932152"/>
                <a:gd name="connsiteY1" fmla="*/ 307740 h 1329435"/>
                <a:gd name="connsiteX2" fmla="*/ 0 w 932152"/>
                <a:gd name="connsiteY2" fmla="*/ 307740 h 1329435"/>
                <a:gd name="connsiteX3" fmla="*/ 0 w 932152"/>
                <a:gd name="connsiteY3" fmla="*/ 0 h 1329435"/>
                <a:gd name="connsiteX4" fmla="*/ 932153 w 932152"/>
                <a:gd name="connsiteY4" fmla="*/ 0 h 1329435"/>
                <a:gd name="connsiteX5" fmla="*/ 932153 w 932152"/>
                <a:gd name="connsiteY5" fmla="*/ 307740 h 1329435"/>
                <a:gd name="connsiteX6" fmla="*/ 620066 w 932152"/>
                <a:gd name="connsiteY6" fmla="*/ 307740 h 1329435"/>
                <a:gd name="connsiteX7" fmla="*/ 620066 w 932152"/>
                <a:gd name="connsiteY7" fmla="*/ 1329436 h 13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152" h="1329435">
                  <a:moveTo>
                    <a:pt x="299767" y="1329436"/>
                  </a:moveTo>
                  <a:lnTo>
                    <a:pt x="299767" y="307740"/>
                  </a:lnTo>
                  <a:lnTo>
                    <a:pt x="0" y="307740"/>
                  </a:lnTo>
                  <a:lnTo>
                    <a:pt x="0" y="0"/>
                  </a:lnTo>
                  <a:lnTo>
                    <a:pt x="932153" y="0"/>
                  </a:lnTo>
                  <a:lnTo>
                    <a:pt x="932153" y="307740"/>
                  </a:lnTo>
                  <a:lnTo>
                    <a:pt x="620066" y="307740"/>
                  </a:lnTo>
                  <a:lnTo>
                    <a:pt x="620066" y="1329436"/>
                  </a:lnTo>
                  <a:close/>
                </a:path>
              </a:pathLst>
            </a:custGeom>
            <a:grpFill/>
            <a:ln w="3917" cap="flat">
              <a:noFill/>
              <a:prstDash val="solid"/>
              <a:miter/>
            </a:ln>
          </p:spPr>
          <p:txBody>
            <a:bodyPr rtlCol="0" anchor="ctr"/>
            <a:lstStyle/>
            <a:p>
              <a:endParaRPr lang="en-GB" sz="1078" dirty="0">
                <a:latin typeface="BT Curve Headline" panose="020B0603020203020204" pitchFamily="34" charset="0"/>
              </a:endParaRPr>
            </a:p>
          </p:txBody>
        </p:sp>
      </p:gr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2321665"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6">
            <a:extLst>
              <a:ext uri="{FF2B5EF4-FFF2-40B4-BE49-F238E27FC236}">
                <a16:creationId xmlns:a16="http://schemas.microsoft.com/office/drawing/2014/main" id="{926603A3-F821-9905-3D94-53E9073D9878}"/>
              </a:ext>
            </a:extLst>
          </p:cNvPr>
          <p:cNvSpPr>
            <a:spLocks noGrp="1"/>
          </p:cNvSpPr>
          <p:nvPr>
            <p:ph type="pic" sz="quarter" idx="13"/>
          </p:nvPr>
        </p:nvSpPr>
        <p:spPr>
          <a:xfrm>
            <a:off x="6607267" y="0"/>
            <a:ext cx="5580236" cy="6858000"/>
          </a:xfrm>
          <a:prstGeom prst="rect">
            <a:avLst/>
          </a:prstGeom>
          <a:solidFill>
            <a:schemeClr val="bg1">
              <a:lumMod val="95000"/>
            </a:schemeClr>
          </a:solidFill>
        </p:spPr>
        <p:txBody>
          <a:bodyPr/>
          <a:lstStyle>
            <a:lvl1pPr>
              <a:defRPr b="0">
                <a:latin typeface="BT Curve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77030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py and Image - 03">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87581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6115734"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6">
            <a:extLst>
              <a:ext uri="{FF2B5EF4-FFF2-40B4-BE49-F238E27FC236}">
                <a16:creationId xmlns:a16="http://schemas.microsoft.com/office/drawing/2014/main" id="{4CF6E01F-D7B0-914D-2419-D29FBB1AF6E1}"/>
              </a:ext>
            </a:extLst>
          </p:cNvPr>
          <p:cNvSpPr>
            <a:spLocks noGrp="1"/>
          </p:cNvSpPr>
          <p:nvPr>
            <p:ph type="pic" sz="quarter" idx="13"/>
          </p:nvPr>
        </p:nvSpPr>
        <p:spPr>
          <a:xfrm>
            <a:off x="-38724" y="0"/>
            <a:ext cx="5580236" cy="6858000"/>
          </a:xfrm>
          <a:prstGeom prst="rect">
            <a:avLst/>
          </a:prstGeom>
          <a:solidFill>
            <a:schemeClr val="bg1">
              <a:lumMod val="95000"/>
            </a:schemeClr>
          </a:solidFill>
        </p:spPr>
        <p:txBody>
          <a:bodyPr/>
          <a:lstStyle>
            <a:lvl1pPr>
              <a:defRPr b="0">
                <a:latin typeface="BT Curve Headline" panose="020B0603020203020204" pitchFamily="34" charset="0"/>
              </a:defRPr>
            </a:lvl1pPr>
          </a:lstStyle>
          <a:p>
            <a:r>
              <a:rPr lang="en-US" dirty="0"/>
              <a:t>Click icon to add picture</a:t>
            </a:r>
            <a:endParaRPr lang="en-GB" dirty="0"/>
          </a:p>
        </p:txBody>
      </p:sp>
      <p:pic>
        <p:nvPicPr>
          <p:cNvPr id="15" name="Graphic 14">
            <a:extLst>
              <a:ext uri="{FF2B5EF4-FFF2-40B4-BE49-F238E27FC236}">
                <a16:creationId xmlns:a16="http://schemas.microsoft.com/office/drawing/2014/main" id="{4E46B936-0C78-F4BA-0B70-CB4D18AF5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0022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Image - 01">
    <p:bg>
      <p:bgPr>
        <a:solidFill>
          <a:schemeClr val="bg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B249E21-369E-8BD7-1BD5-39ECDA427FD5}"/>
              </a:ext>
            </a:extLst>
          </p:cNvPr>
          <p:cNvSpPr>
            <a:spLocks noGrp="1"/>
          </p:cNvSpPr>
          <p:nvPr>
            <p:ph type="pic" sz="quarter" idx="13"/>
          </p:nvPr>
        </p:nvSpPr>
        <p:spPr>
          <a:xfrm>
            <a:off x="4864" y="4763"/>
            <a:ext cx="12187136" cy="6858000"/>
          </a:xfrm>
          <a:prstGeom prst="rect">
            <a:avLst/>
          </a:prstGeom>
          <a:solidFill>
            <a:schemeClr val="bg1">
              <a:lumMod val="95000"/>
            </a:schemeClr>
          </a:solidFill>
        </p:spPr>
        <p:txBody>
          <a:bodyPr/>
          <a:lstStyle>
            <a:lvl1pPr>
              <a:defRPr b="0">
                <a:latin typeface="BT Curve Headline" panose="020B0603020203020204" pitchFamily="34" charset="0"/>
              </a:defRPr>
            </a:lvl1pPr>
          </a:lstStyle>
          <a:p>
            <a:r>
              <a:rPr lang="en-US" dirty="0"/>
              <a:t>Click icon to add picture</a:t>
            </a:r>
            <a:endParaRPr lang="en-GB" dirty="0"/>
          </a:p>
        </p:txBody>
      </p:sp>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9" name="Graphic 8">
            <a:extLst>
              <a:ext uri="{FF2B5EF4-FFF2-40B4-BE49-F238E27FC236}">
                <a16:creationId xmlns:a16="http://schemas.microsoft.com/office/drawing/2014/main" id="{52BAF7CF-DFAA-AEB4-1CC9-24ECECCA7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58978" y="5834063"/>
            <a:ext cx="746694" cy="746694"/>
          </a:xfrm>
          <a:prstGeom prst="rect">
            <a:avLst/>
          </a:prstGeom>
        </p:spPr>
      </p:pic>
    </p:spTree>
    <p:extLst>
      <p:ext uri="{BB962C8B-B14F-4D97-AF65-F5344CB8AC3E}">
        <p14:creationId xmlns:p14="http://schemas.microsoft.com/office/powerpoint/2010/main" val="31158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23538D4-737E-BC6B-E6CB-1881FC33DC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4767" y="2105026"/>
            <a:ext cx="2642468" cy="2642466"/>
          </a:xfrm>
          <a:prstGeom prst="rect">
            <a:avLst/>
          </a:prstGeom>
        </p:spPr>
      </p:pic>
    </p:spTree>
    <p:extLst>
      <p:ext uri="{BB962C8B-B14F-4D97-AF65-F5344CB8AC3E}">
        <p14:creationId xmlns:p14="http://schemas.microsoft.com/office/powerpoint/2010/main" val="34636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81A8D0-0DB9-8495-7FB8-0065A4A3A9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4767" y="2105026"/>
            <a:ext cx="2642468" cy="2642466"/>
          </a:xfrm>
          <a:prstGeom prst="rect">
            <a:avLst/>
          </a:prstGeom>
        </p:spPr>
      </p:pic>
    </p:spTree>
    <p:extLst>
      <p:ext uri="{BB962C8B-B14F-4D97-AF65-F5344CB8AC3E}">
        <p14:creationId xmlns:p14="http://schemas.microsoft.com/office/powerpoint/2010/main" val="25719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03">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58149E3-214B-9BFB-D337-D6253A29FD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4767" y="2105026"/>
            <a:ext cx="2642468" cy="2642466"/>
          </a:xfrm>
          <a:prstGeom prst="rect">
            <a:avLst/>
          </a:prstGeom>
        </p:spPr>
      </p:pic>
    </p:spTree>
    <p:extLst>
      <p:ext uri="{BB962C8B-B14F-4D97-AF65-F5344CB8AC3E}">
        <p14:creationId xmlns:p14="http://schemas.microsoft.com/office/powerpoint/2010/main" val="13433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 Means Business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EA288B1-FDE0-7A36-35FF-CE1A40021B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19521" y="1953000"/>
            <a:ext cx="5352957" cy="2951999"/>
          </a:xfrm>
          <a:prstGeom prst="rect">
            <a:avLst/>
          </a:prstGeom>
        </p:spPr>
      </p:pic>
    </p:spTree>
    <p:extLst>
      <p:ext uri="{BB962C8B-B14F-4D97-AF65-F5344CB8AC3E}">
        <p14:creationId xmlns:p14="http://schemas.microsoft.com/office/powerpoint/2010/main" val="291264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 Means Business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ED35504-BFDB-D4B7-B21D-B0521C0761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19521" y="1953000"/>
            <a:ext cx="5352958" cy="2951999"/>
          </a:xfrm>
          <a:prstGeom prst="rect">
            <a:avLst/>
          </a:prstGeom>
        </p:spPr>
      </p:pic>
    </p:spTree>
    <p:extLst>
      <p:ext uri="{BB962C8B-B14F-4D97-AF65-F5344CB8AC3E}">
        <p14:creationId xmlns:p14="http://schemas.microsoft.com/office/powerpoint/2010/main" val="70830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 Means Business 03">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3259384-BE0E-60B4-9F77-441B07D35A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419521" y="1953000"/>
            <a:ext cx="5352958" cy="2951999"/>
          </a:xfrm>
          <a:prstGeom prst="rect">
            <a:avLst/>
          </a:prstGeom>
        </p:spPr>
      </p:pic>
    </p:spTree>
    <p:extLst>
      <p:ext uri="{BB962C8B-B14F-4D97-AF65-F5344CB8AC3E}">
        <p14:creationId xmlns:p14="http://schemas.microsoft.com/office/powerpoint/2010/main" val="31490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 Portal - 01 - BT+EE BF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5C1A136D-E971-7B34-E719-EA6C39E1F4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pic>
        <p:nvPicPr>
          <p:cNvPr id="2" name="Picture 1">
            <a:extLst>
              <a:ext uri="{FF2B5EF4-FFF2-40B4-BE49-F238E27FC236}">
                <a16:creationId xmlns:a16="http://schemas.microsoft.com/office/drawing/2014/main" id="{FF822010-02CA-45E4-2C25-E8AD60661473}"/>
              </a:ext>
            </a:extLst>
          </p:cNvPr>
          <p:cNvPicPr>
            <a:picLocks noChangeAspect="1"/>
          </p:cNvPicPr>
          <p:nvPr userDrawn="1"/>
        </p:nvPicPr>
        <p:blipFill>
          <a:blip r:embed="rId5"/>
          <a:srcRect/>
          <a:stretch/>
        </p:blipFill>
        <p:spPr>
          <a:xfrm>
            <a:off x="10575561" y="323624"/>
            <a:ext cx="1273968" cy="749802"/>
          </a:xfrm>
          <a:prstGeom prst="rect">
            <a:avLst/>
          </a:prstGeom>
        </p:spPr>
      </p:pic>
    </p:spTree>
    <p:extLst>
      <p:ext uri="{BB962C8B-B14F-4D97-AF65-F5344CB8AC3E}">
        <p14:creationId xmlns:p14="http://schemas.microsoft.com/office/powerpoint/2010/main" val="18905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Portal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8" name="Graphic 7">
            <a:extLst>
              <a:ext uri="{FF2B5EF4-FFF2-40B4-BE49-F238E27FC236}">
                <a16:creationId xmlns:a16="http://schemas.microsoft.com/office/drawing/2014/main" id="{2772A1F2-048C-2618-AFE9-10CF0E6DC5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7" y="126740"/>
            <a:ext cx="3068160" cy="1692000"/>
          </a:xfrm>
          <a:prstGeom prst="rect">
            <a:avLst/>
          </a:prstGeom>
        </p:spPr>
      </p:pic>
    </p:spTree>
    <p:extLst>
      <p:ext uri="{BB962C8B-B14F-4D97-AF65-F5344CB8AC3E}">
        <p14:creationId xmlns:p14="http://schemas.microsoft.com/office/powerpoint/2010/main" val="2026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 Portal - 01 - BT+EE BF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5C1A136D-E971-7B34-E719-EA6C39E1F4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pic>
        <p:nvPicPr>
          <p:cNvPr id="5" name="Picture 4" descr="A black and white sign with white text&#10;&#10;Description automatically generated with low confidence">
            <a:extLst>
              <a:ext uri="{FF2B5EF4-FFF2-40B4-BE49-F238E27FC236}">
                <a16:creationId xmlns:a16="http://schemas.microsoft.com/office/drawing/2014/main" id="{96F3AF47-ED9C-67A1-D224-747CBE59F652}"/>
              </a:ext>
            </a:extLst>
          </p:cNvPr>
          <p:cNvPicPr>
            <a:picLocks noChangeAspect="1"/>
          </p:cNvPicPr>
          <p:nvPr userDrawn="1"/>
        </p:nvPicPr>
        <p:blipFill>
          <a:blip r:embed="rId5"/>
          <a:stretch>
            <a:fillRect/>
          </a:stretch>
        </p:blipFill>
        <p:spPr>
          <a:xfrm>
            <a:off x="10671176" y="429039"/>
            <a:ext cx="1062888" cy="980066"/>
          </a:xfrm>
          <a:prstGeom prst="rect">
            <a:avLst/>
          </a:prstGeom>
        </p:spPr>
      </p:pic>
    </p:spTree>
    <p:extLst>
      <p:ext uri="{BB962C8B-B14F-4D97-AF65-F5344CB8AC3E}">
        <p14:creationId xmlns:p14="http://schemas.microsoft.com/office/powerpoint/2010/main" val="289091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913"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 Portal - 01 - BT+EE BTM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0" name="Graphic 9">
            <a:extLst>
              <a:ext uri="{FF2B5EF4-FFF2-40B4-BE49-F238E27FC236}">
                <a16:creationId xmlns:a16="http://schemas.microsoft.com/office/drawing/2014/main" id="{EF23DE1A-B692-C188-5E74-D9D7195CE9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37296" y="5150589"/>
            <a:ext cx="3068160" cy="1692000"/>
          </a:xfrm>
          <a:prstGeom prst="rect">
            <a:avLst/>
          </a:prstGeom>
        </p:spPr>
      </p:pic>
      <p:pic>
        <p:nvPicPr>
          <p:cNvPr id="3" name="Picture 2">
            <a:extLst>
              <a:ext uri="{FF2B5EF4-FFF2-40B4-BE49-F238E27FC236}">
                <a16:creationId xmlns:a16="http://schemas.microsoft.com/office/drawing/2014/main" id="{A0AB074B-0D01-45FB-F571-A7BB60C75DB4}"/>
              </a:ext>
            </a:extLst>
          </p:cNvPr>
          <p:cNvPicPr>
            <a:picLocks noChangeAspect="1"/>
          </p:cNvPicPr>
          <p:nvPr userDrawn="1"/>
        </p:nvPicPr>
        <p:blipFill>
          <a:blip r:embed="rId5"/>
          <a:srcRect/>
          <a:stretch/>
        </p:blipFill>
        <p:spPr>
          <a:xfrm>
            <a:off x="10575561" y="323624"/>
            <a:ext cx="1273968" cy="749802"/>
          </a:xfrm>
          <a:prstGeom prst="rect">
            <a:avLst/>
          </a:prstGeom>
        </p:spPr>
      </p:pic>
    </p:spTree>
    <p:extLst>
      <p:ext uri="{BB962C8B-B14F-4D97-AF65-F5344CB8AC3E}">
        <p14:creationId xmlns:p14="http://schemas.microsoft.com/office/powerpoint/2010/main" val="11257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 Portal - 01 - BT+EE BFB BTM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0" name="Graphic 9">
            <a:extLst>
              <a:ext uri="{FF2B5EF4-FFF2-40B4-BE49-F238E27FC236}">
                <a16:creationId xmlns:a16="http://schemas.microsoft.com/office/drawing/2014/main" id="{EF23DE1A-B692-C188-5E74-D9D7195CE9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37296" y="5150589"/>
            <a:ext cx="3068160" cy="1692000"/>
          </a:xfrm>
          <a:prstGeom prst="rect">
            <a:avLst/>
          </a:prstGeom>
        </p:spPr>
      </p:pic>
      <p:pic>
        <p:nvPicPr>
          <p:cNvPr id="2" name="Picture 1" descr="A black and white sign with white text&#10;&#10;Description automatically generated with low confidence">
            <a:extLst>
              <a:ext uri="{FF2B5EF4-FFF2-40B4-BE49-F238E27FC236}">
                <a16:creationId xmlns:a16="http://schemas.microsoft.com/office/drawing/2014/main" id="{EAE71D9A-C6F4-D403-F6DB-E3F0DACAAE1E}"/>
              </a:ext>
            </a:extLst>
          </p:cNvPr>
          <p:cNvPicPr>
            <a:picLocks noChangeAspect="1"/>
          </p:cNvPicPr>
          <p:nvPr userDrawn="1"/>
        </p:nvPicPr>
        <p:blipFill>
          <a:blip r:embed="rId5"/>
          <a:stretch>
            <a:fillRect/>
          </a:stretch>
        </p:blipFill>
        <p:spPr>
          <a:xfrm>
            <a:off x="10671176" y="429039"/>
            <a:ext cx="1062888" cy="980066"/>
          </a:xfrm>
          <a:prstGeom prst="rect">
            <a:avLst/>
          </a:prstGeom>
        </p:spPr>
      </p:pic>
    </p:spTree>
    <p:extLst>
      <p:ext uri="{BB962C8B-B14F-4D97-AF65-F5344CB8AC3E}">
        <p14:creationId xmlns:p14="http://schemas.microsoft.com/office/powerpoint/2010/main" val="28782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 Portal - 02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B5102D3B-551D-720E-FB05-A5A9E14F5E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pic>
        <p:nvPicPr>
          <p:cNvPr id="2" name="Picture 1">
            <a:extLst>
              <a:ext uri="{FF2B5EF4-FFF2-40B4-BE49-F238E27FC236}">
                <a16:creationId xmlns:a16="http://schemas.microsoft.com/office/drawing/2014/main" id="{26F88E0F-5B1A-4579-47EF-00F951E8A4D1}"/>
              </a:ext>
            </a:extLst>
          </p:cNvPr>
          <p:cNvPicPr>
            <a:picLocks noChangeAspect="1"/>
          </p:cNvPicPr>
          <p:nvPr userDrawn="1"/>
        </p:nvPicPr>
        <p:blipFill>
          <a:blip r:embed="rId5"/>
          <a:srcRect/>
          <a:stretch/>
        </p:blipFill>
        <p:spPr>
          <a:xfrm>
            <a:off x="10575561" y="5813431"/>
            <a:ext cx="1246005" cy="733344"/>
          </a:xfrm>
          <a:prstGeom prst="rect">
            <a:avLst/>
          </a:prstGeom>
        </p:spPr>
      </p:pic>
    </p:spTree>
    <p:extLst>
      <p:ext uri="{BB962C8B-B14F-4D97-AF65-F5344CB8AC3E}">
        <p14:creationId xmlns:p14="http://schemas.microsoft.com/office/powerpoint/2010/main" val="17580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 Portal - 02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8" name="Graphic 7">
            <a:extLst>
              <a:ext uri="{FF2B5EF4-FFF2-40B4-BE49-F238E27FC236}">
                <a16:creationId xmlns:a16="http://schemas.microsoft.com/office/drawing/2014/main" id="{2772A1F2-048C-2618-AFE9-10CF0E6DC5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421" y="86984"/>
            <a:ext cx="3068160" cy="1692000"/>
          </a:xfrm>
          <a:prstGeom prst="rect">
            <a:avLst/>
          </a:prstGeom>
        </p:spPr>
      </p:pic>
      <p:pic>
        <p:nvPicPr>
          <p:cNvPr id="2" name="Picture 1">
            <a:extLst>
              <a:ext uri="{FF2B5EF4-FFF2-40B4-BE49-F238E27FC236}">
                <a16:creationId xmlns:a16="http://schemas.microsoft.com/office/drawing/2014/main" id="{D333B70A-CCFC-4F39-522C-861EEFE93A73}"/>
              </a:ext>
            </a:extLst>
          </p:cNvPr>
          <p:cNvPicPr>
            <a:picLocks noChangeAspect="1"/>
          </p:cNvPicPr>
          <p:nvPr userDrawn="1"/>
        </p:nvPicPr>
        <p:blipFill>
          <a:blip r:embed="rId5"/>
          <a:srcRect/>
          <a:stretch/>
        </p:blipFill>
        <p:spPr>
          <a:xfrm>
            <a:off x="10575561" y="323624"/>
            <a:ext cx="1246005" cy="733344"/>
          </a:xfrm>
          <a:prstGeom prst="rect">
            <a:avLst/>
          </a:prstGeom>
        </p:spPr>
      </p:pic>
    </p:spTree>
    <p:extLst>
      <p:ext uri="{BB962C8B-B14F-4D97-AF65-F5344CB8AC3E}">
        <p14:creationId xmlns:p14="http://schemas.microsoft.com/office/powerpoint/2010/main" val="332585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Light - Quote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5B15C1"/>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D5AF7FAF-D888-DAE3-48C4-0E59CC5243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3" name="Picture 2">
            <a:extLst>
              <a:ext uri="{FF2B5EF4-FFF2-40B4-BE49-F238E27FC236}">
                <a16:creationId xmlns:a16="http://schemas.microsoft.com/office/drawing/2014/main" id="{E00EB676-E004-324C-C0D4-6CF937E29012}"/>
              </a:ext>
            </a:extLst>
          </p:cNvPr>
          <p:cNvPicPr>
            <a:picLocks noChangeAspect="1"/>
          </p:cNvPicPr>
          <p:nvPr userDrawn="1"/>
        </p:nvPicPr>
        <p:blipFill>
          <a:blip r:embed="rId5"/>
          <a:srcRect/>
          <a:stretch/>
        </p:blipFill>
        <p:spPr>
          <a:xfrm>
            <a:off x="10948200" y="500819"/>
            <a:ext cx="873366" cy="514025"/>
          </a:xfrm>
          <a:prstGeom prst="rect">
            <a:avLst/>
          </a:prstGeom>
        </p:spPr>
      </p:pic>
    </p:spTree>
    <p:extLst>
      <p:ext uri="{BB962C8B-B14F-4D97-AF65-F5344CB8AC3E}">
        <p14:creationId xmlns:p14="http://schemas.microsoft.com/office/powerpoint/2010/main" val="372292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Light - Quote - BT+EE BF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5B15C1"/>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D5AF7FAF-D888-DAE3-48C4-0E59CC5243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4" name="Picture 3">
            <a:extLst>
              <a:ext uri="{FF2B5EF4-FFF2-40B4-BE49-F238E27FC236}">
                <a16:creationId xmlns:a16="http://schemas.microsoft.com/office/drawing/2014/main" id="{98707595-D52C-7ECF-49F0-8041765CEA7C}"/>
              </a:ext>
            </a:extLst>
          </p:cNvPr>
          <p:cNvPicPr>
            <a:picLocks noChangeAspect="1"/>
          </p:cNvPicPr>
          <p:nvPr userDrawn="1"/>
        </p:nvPicPr>
        <p:blipFill>
          <a:blip r:embed="rId5"/>
          <a:srcRect/>
          <a:stretch/>
        </p:blipFill>
        <p:spPr>
          <a:xfrm>
            <a:off x="11013484" y="570928"/>
            <a:ext cx="730098" cy="673208"/>
          </a:xfrm>
          <a:prstGeom prst="rect">
            <a:avLst/>
          </a:prstGeom>
        </p:spPr>
      </p:pic>
    </p:spTree>
    <p:extLst>
      <p:ext uri="{BB962C8B-B14F-4D97-AF65-F5344CB8AC3E}">
        <p14:creationId xmlns:p14="http://schemas.microsoft.com/office/powerpoint/2010/main" val="253732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ndigo - Quote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FFFFFF"/>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9" name="Graphic 8">
            <a:extLst>
              <a:ext uri="{FF2B5EF4-FFF2-40B4-BE49-F238E27FC236}">
                <a16:creationId xmlns:a16="http://schemas.microsoft.com/office/drawing/2014/main" id="{C4F11060-74FD-7F32-0C96-49E86D9229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3" name="Picture 2">
            <a:extLst>
              <a:ext uri="{FF2B5EF4-FFF2-40B4-BE49-F238E27FC236}">
                <a16:creationId xmlns:a16="http://schemas.microsoft.com/office/drawing/2014/main" id="{815D413F-D608-4499-DBD4-7223FB22CAE0}"/>
              </a:ext>
            </a:extLst>
          </p:cNvPr>
          <p:cNvPicPr>
            <a:picLocks noChangeAspect="1"/>
          </p:cNvPicPr>
          <p:nvPr userDrawn="1"/>
        </p:nvPicPr>
        <p:blipFill>
          <a:blip r:embed="rId5"/>
          <a:srcRect/>
          <a:stretch/>
        </p:blipFill>
        <p:spPr>
          <a:xfrm>
            <a:off x="10948200" y="500819"/>
            <a:ext cx="873366" cy="514024"/>
          </a:xfrm>
          <a:prstGeom prst="rect">
            <a:avLst/>
          </a:prstGeom>
        </p:spPr>
      </p:pic>
    </p:spTree>
    <p:extLst>
      <p:ext uri="{BB962C8B-B14F-4D97-AF65-F5344CB8AC3E}">
        <p14:creationId xmlns:p14="http://schemas.microsoft.com/office/powerpoint/2010/main" val="17054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ndigo - Quote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927134"/>
            <a:ext cx="7952478" cy="493213"/>
          </a:xfrm>
          <a:prstGeom prst="rect">
            <a:avLst/>
          </a:prstGeom>
        </p:spPr>
        <p:txBody>
          <a:bodyPr anchor="ctr"/>
          <a:lstStyle>
            <a:lvl1pPr algn="ctr">
              <a:defRPr kumimoji="0" lang="en-GB" sz="2400" b="0" i="0" u="none" strike="noStrike" kern="0" cap="none" spc="-6"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188D40E6-D238-48AE-8581-164D930783D0}"/>
              </a:ext>
            </a:extLst>
          </p:cNvPr>
          <p:cNvSpPr>
            <a:spLocks noGrp="1"/>
          </p:cNvSpPr>
          <p:nvPr>
            <p:ph type="body" sz="quarter" idx="12"/>
          </p:nvPr>
        </p:nvSpPr>
        <p:spPr>
          <a:xfrm>
            <a:off x="2117354" y="2527660"/>
            <a:ext cx="7952478" cy="3026896"/>
          </a:xfrm>
          <a:prstGeom prst="rect">
            <a:avLst/>
          </a:prstGeom>
        </p:spPr>
        <p:txBody>
          <a:bodyPr/>
          <a:lstStyle>
            <a:lvl1pPr marL="0" indent="0" algn="ctr">
              <a:lnSpc>
                <a:spcPct val="100000"/>
              </a:lnSpc>
              <a:buNone/>
              <a:defRPr kumimoji="0" lang="en-US" sz="2000" b="0" i="0" u="none" strike="noStrike" kern="0" cap="none" spc="-12" normalizeH="0" baseline="0" dirty="0" smtClean="0">
                <a:ln>
                  <a:noFill/>
                </a:ln>
                <a:solidFill>
                  <a:srgbClr val="FFFFFF"/>
                </a:solidFill>
                <a:effectLst/>
                <a:uLnTx/>
                <a:uFillTx/>
                <a:latin typeface="BT Curve" panose="020B0503020203020204" pitchFamily="34" charset="0"/>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US" dirty="0"/>
              <a:t>Click to edit Master text styles</a:t>
            </a:r>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9" name="Graphic 8">
            <a:extLst>
              <a:ext uri="{FF2B5EF4-FFF2-40B4-BE49-F238E27FC236}">
                <a16:creationId xmlns:a16="http://schemas.microsoft.com/office/drawing/2014/main" id="{C4F11060-74FD-7F32-0C96-49E86D9229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2" name="Picture 1">
            <a:extLst>
              <a:ext uri="{FF2B5EF4-FFF2-40B4-BE49-F238E27FC236}">
                <a16:creationId xmlns:a16="http://schemas.microsoft.com/office/drawing/2014/main" id="{E926118F-36FB-7D1D-2655-6405D1A49F88}"/>
              </a:ext>
            </a:extLst>
          </p:cNvPr>
          <p:cNvPicPr>
            <a:picLocks noChangeAspect="1"/>
          </p:cNvPicPr>
          <p:nvPr userDrawn="1"/>
        </p:nvPicPr>
        <p:blipFill>
          <a:blip r:embed="rId5"/>
          <a:srcRect/>
          <a:stretch/>
        </p:blipFill>
        <p:spPr>
          <a:xfrm>
            <a:off x="11013484" y="570928"/>
            <a:ext cx="730098" cy="673207"/>
          </a:xfrm>
          <a:prstGeom prst="rect">
            <a:avLst/>
          </a:prstGeom>
        </p:spPr>
      </p:pic>
    </p:spTree>
    <p:extLst>
      <p:ext uri="{BB962C8B-B14F-4D97-AF65-F5344CB8AC3E}">
        <p14:creationId xmlns:p14="http://schemas.microsoft.com/office/powerpoint/2010/main" val="282245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ight - Divider - 01 - BT+EE">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15F10C74-18CB-4B35-CB6A-F974F26295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3" name="Picture 2">
            <a:extLst>
              <a:ext uri="{FF2B5EF4-FFF2-40B4-BE49-F238E27FC236}">
                <a16:creationId xmlns:a16="http://schemas.microsoft.com/office/drawing/2014/main" id="{51AD0008-3DAB-F2B6-B107-C00C320EC24E}"/>
              </a:ext>
            </a:extLst>
          </p:cNvPr>
          <p:cNvPicPr>
            <a:picLocks noChangeAspect="1"/>
          </p:cNvPicPr>
          <p:nvPr userDrawn="1"/>
        </p:nvPicPr>
        <p:blipFill>
          <a:blip r:embed="rId5"/>
          <a:srcRect/>
          <a:stretch/>
        </p:blipFill>
        <p:spPr>
          <a:xfrm>
            <a:off x="10948200" y="500819"/>
            <a:ext cx="873366" cy="514025"/>
          </a:xfrm>
          <a:prstGeom prst="rect">
            <a:avLst/>
          </a:prstGeom>
        </p:spPr>
      </p:pic>
    </p:spTree>
    <p:extLst>
      <p:ext uri="{BB962C8B-B14F-4D97-AF65-F5344CB8AC3E}">
        <p14:creationId xmlns:p14="http://schemas.microsoft.com/office/powerpoint/2010/main" val="176710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 Title Slide - 01">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41002A5-1B56-F7D8-7C6F-B56867775426}"/>
              </a:ext>
            </a:extLst>
          </p:cNvPr>
          <p:cNvSpPr/>
          <p:nvPr userDrawn="1"/>
        </p:nvSpPr>
        <p:spPr>
          <a:xfrm>
            <a:off x="0" y="0"/>
            <a:ext cx="4969529" cy="4929128"/>
          </a:xfrm>
          <a:custGeom>
            <a:avLst/>
            <a:gdLst>
              <a:gd name="connsiteX0" fmla="*/ 1335417 w 4969529"/>
              <a:gd name="connsiteY0" fmla="*/ 2399812 h 4929128"/>
              <a:gd name="connsiteX1" fmla="*/ 1335417 w 4969529"/>
              <a:gd name="connsiteY1" fmla="*/ 2781477 h 4929128"/>
              <a:gd name="connsiteX2" fmla="*/ 1631122 w 4969529"/>
              <a:gd name="connsiteY2" fmla="*/ 2781477 h 4929128"/>
              <a:gd name="connsiteX3" fmla="*/ 1827365 w 4969529"/>
              <a:gd name="connsiteY3" fmla="*/ 2593376 h 4929128"/>
              <a:gd name="connsiteX4" fmla="*/ 1631122 w 4969529"/>
              <a:gd name="connsiteY4" fmla="*/ 2399812 h 4929128"/>
              <a:gd name="connsiteX5" fmla="*/ 1335519 w 4969529"/>
              <a:gd name="connsiteY5" fmla="*/ 1695644 h 4929128"/>
              <a:gd name="connsiteX6" fmla="*/ 1335519 w 4969529"/>
              <a:gd name="connsiteY6" fmla="*/ 2028970 h 4929128"/>
              <a:gd name="connsiteX7" fmla="*/ 1607003 w 4969529"/>
              <a:gd name="connsiteY7" fmla="*/ 2028970 h 4929128"/>
              <a:gd name="connsiteX8" fmla="*/ 1773666 w 4969529"/>
              <a:gd name="connsiteY8" fmla="*/ 1859627 h 4929128"/>
              <a:gd name="connsiteX9" fmla="*/ 1607003 w 4969529"/>
              <a:gd name="connsiteY9" fmla="*/ 1695644 h 4929128"/>
              <a:gd name="connsiteX10" fmla="*/ 2413313 w 4969529"/>
              <a:gd name="connsiteY10" fmla="*/ 1324699 h 4929128"/>
              <a:gd name="connsiteX11" fmla="*/ 3751872 w 4969529"/>
              <a:gd name="connsiteY11" fmla="*/ 1324699 h 4929128"/>
              <a:gd name="connsiteX12" fmla="*/ 3751872 w 4969529"/>
              <a:gd name="connsiteY12" fmla="*/ 1717082 h 4929128"/>
              <a:gd name="connsiteX13" fmla="*/ 3303005 w 4969529"/>
              <a:gd name="connsiteY13" fmla="*/ 1717082 h 4929128"/>
              <a:gd name="connsiteX14" fmla="*/ 3303005 w 4969529"/>
              <a:gd name="connsiteY14" fmla="*/ 3152423 h 4929128"/>
              <a:gd name="connsiteX15" fmla="*/ 2862179 w 4969529"/>
              <a:gd name="connsiteY15" fmla="*/ 3152423 h 4929128"/>
              <a:gd name="connsiteX16" fmla="*/ 2862179 w 4969529"/>
              <a:gd name="connsiteY16" fmla="*/ 1717082 h 4929128"/>
              <a:gd name="connsiteX17" fmla="*/ 2413313 w 4969529"/>
              <a:gd name="connsiteY17" fmla="*/ 1717082 h 4929128"/>
              <a:gd name="connsiteX18" fmla="*/ 900568 w 4969529"/>
              <a:gd name="connsiteY18" fmla="*/ 1324699 h 4929128"/>
              <a:gd name="connsiteX19" fmla="*/ 1628545 w 4969529"/>
              <a:gd name="connsiteY19" fmla="*/ 1324699 h 4929128"/>
              <a:gd name="connsiteX20" fmla="*/ 2219852 w 4969529"/>
              <a:gd name="connsiteY20" fmla="*/ 1835406 h 4929128"/>
              <a:gd name="connsiteX21" fmla="*/ 2045150 w 4969529"/>
              <a:gd name="connsiteY21" fmla="*/ 2200992 h 4929128"/>
              <a:gd name="connsiteX22" fmla="*/ 2273551 w 4969529"/>
              <a:gd name="connsiteY22" fmla="*/ 2614917 h 4929128"/>
              <a:gd name="connsiteX23" fmla="*/ 1679564 w 4969529"/>
              <a:gd name="connsiteY23" fmla="*/ 3152526 h 4929128"/>
              <a:gd name="connsiteX24" fmla="*/ 900568 w 4969529"/>
              <a:gd name="connsiteY24" fmla="*/ 3152526 h 4929128"/>
              <a:gd name="connsiteX25" fmla="*/ 3009365 w 4969529"/>
              <a:gd name="connsiteY25" fmla="*/ 0 h 4929128"/>
              <a:gd name="connsiteX26" fmla="*/ 3763440 w 4969529"/>
              <a:gd name="connsiteY26" fmla="*/ 0 h 4929128"/>
              <a:gd name="connsiteX27" fmla="*/ 3784125 w 4969529"/>
              <a:gd name="connsiteY27" fmla="*/ 12569 h 4929128"/>
              <a:gd name="connsiteX28" fmla="*/ 4969529 w 4969529"/>
              <a:gd name="connsiteY28" fmla="*/ 2241189 h 4929128"/>
              <a:gd name="connsiteX29" fmla="*/ 2281591 w 4969529"/>
              <a:gd name="connsiteY29" fmla="*/ 4929128 h 4929128"/>
              <a:gd name="connsiteX30" fmla="*/ 52928 w 4969529"/>
              <a:gd name="connsiteY30" fmla="*/ 3743793 h 4929128"/>
              <a:gd name="connsiteX31" fmla="*/ 0 w 4969529"/>
              <a:gd name="connsiteY31" fmla="*/ 3656707 h 4929128"/>
              <a:gd name="connsiteX32" fmla="*/ 0 w 4969529"/>
              <a:gd name="connsiteY32" fmla="*/ 2823981 h 4929128"/>
              <a:gd name="connsiteX33" fmla="*/ 30359 w 4969529"/>
              <a:gd name="connsiteY33" fmla="*/ 2941923 h 4929128"/>
              <a:gd name="connsiteX34" fmla="*/ 2281591 w 4969529"/>
              <a:gd name="connsiteY34" fmla="*/ 4598585 h 4929128"/>
              <a:gd name="connsiteX35" fmla="*/ 4638987 w 4969529"/>
              <a:gd name="connsiteY35" fmla="*/ 2241292 h 4929128"/>
              <a:gd name="connsiteX36" fmla="*/ 3198767 w 4969529"/>
              <a:gd name="connsiteY36" fmla="*/ 69382 h 4929128"/>
              <a:gd name="connsiteX37" fmla="*/ 800098 w 4969529"/>
              <a:gd name="connsiteY37" fmla="*/ 0 h 4929128"/>
              <a:gd name="connsiteX38" fmla="*/ 1552925 w 4969529"/>
              <a:gd name="connsiteY38" fmla="*/ 0 h 4929128"/>
              <a:gd name="connsiteX39" fmla="*/ 1525910 w 4969529"/>
              <a:gd name="connsiteY39" fmla="*/ 7951 h 4929128"/>
              <a:gd name="connsiteX40" fmla="*/ 30359 w 4969529"/>
              <a:gd name="connsiteY40" fmla="*/ 1540662 h 4929128"/>
              <a:gd name="connsiteX41" fmla="*/ 0 w 4969529"/>
              <a:gd name="connsiteY41" fmla="*/ 1658603 h 4929128"/>
              <a:gd name="connsiteX42" fmla="*/ 0 w 4969529"/>
              <a:gd name="connsiteY42" fmla="*/ 825848 h 4929128"/>
              <a:gd name="connsiteX43" fmla="*/ 52928 w 4969529"/>
              <a:gd name="connsiteY43" fmla="*/ 738758 h 4929128"/>
              <a:gd name="connsiteX44" fmla="*/ 725937 w 4969529"/>
              <a:gd name="connsiteY44" fmla="*/ 49466 h 492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69529" h="4929128">
                <a:moveTo>
                  <a:pt x="1335417" y="2399812"/>
                </a:moveTo>
                <a:lnTo>
                  <a:pt x="1335417" y="2781477"/>
                </a:lnTo>
                <a:lnTo>
                  <a:pt x="1631122" y="2781477"/>
                </a:lnTo>
                <a:cubicBezTo>
                  <a:pt x="1754805" y="2781580"/>
                  <a:pt x="1827365" y="2703557"/>
                  <a:pt x="1827365" y="2593376"/>
                </a:cubicBezTo>
                <a:cubicBezTo>
                  <a:pt x="1827365" y="2477836"/>
                  <a:pt x="1754805" y="2399812"/>
                  <a:pt x="1631122" y="2399812"/>
                </a:cubicBezTo>
                <a:close/>
                <a:moveTo>
                  <a:pt x="1335519" y="1695644"/>
                </a:moveTo>
                <a:lnTo>
                  <a:pt x="1335519" y="2028970"/>
                </a:lnTo>
                <a:lnTo>
                  <a:pt x="1607003" y="2028970"/>
                </a:lnTo>
                <a:cubicBezTo>
                  <a:pt x="1711825" y="2028866"/>
                  <a:pt x="1773666" y="1961769"/>
                  <a:pt x="1773666" y="1859627"/>
                </a:cubicBezTo>
                <a:cubicBezTo>
                  <a:pt x="1773666" y="1762845"/>
                  <a:pt x="1711825" y="1695644"/>
                  <a:pt x="1607003" y="1695644"/>
                </a:cubicBezTo>
                <a:close/>
                <a:moveTo>
                  <a:pt x="2413313" y="1324699"/>
                </a:moveTo>
                <a:lnTo>
                  <a:pt x="3751872" y="1324699"/>
                </a:lnTo>
                <a:lnTo>
                  <a:pt x="3751872" y="1717082"/>
                </a:lnTo>
                <a:lnTo>
                  <a:pt x="3303005" y="1717082"/>
                </a:lnTo>
                <a:lnTo>
                  <a:pt x="3303005" y="3152423"/>
                </a:lnTo>
                <a:lnTo>
                  <a:pt x="2862179" y="3152423"/>
                </a:lnTo>
                <a:lnTo>
                  <a:pt x="2862179" y="1717082"/>
                </a:lnTo>
                <a:lnTo>
                  <a:pt x="2413313" y="1717082"/>
                </a:lnTo>
                <a:close/>
                <a:moveTo>
                  <a:pt x="900568" y="1324699"/>
                </a:moveTo>
                <a:lnTo>
                  <a:pt x="1628545" y="1324699"/>
                </a:lnTo>
                <a:cubicBezTo>
                  <a:pt x="1980629" y="1324699"/>
                  <a:pt x="2219852" y="1504760"/>
                  <a:pt x="2219852" y="1835406"/>
                </a:cubicBezTo>
                <a:cubicBezTo>
                  <a:pt x="2219852" y="1985887"/>
                  <a:pt x="2152651" y="2120289"/>
                  <a:pt x="2045150" y="2200992"/>
                </a:cubicBezTo>
                <a:cubicBezTo>
                  <a:pt x="2168730" y="2273553"/>
                  <a:pt x="2273551" y="2413314"/>
                  <a:pt x="2273551" y="2614917"/>
                </a:cubicBezTo>
                <a:cubicBezTo>
                  <a:pt x="2273551" y="2961642"/>
                  <a:pt x="2028968" y="3152526"/>
                  <a:pt x="1679564" y="3152526"/>
                </a:cubicBezTo>
                <a:lnTo>
                  <a:pt x="900568" y="3152526"/>
                </a:lnTo>
                <a:close/>
                <a:moveTo>
                  <a:pt x="3009365" y="0"/>
                </a:moveTo>
                <a:lnTo>
                  <a:pt x="3763440" y="0"/>
                </a:lnTo>
                <a:lnTo>
                  <a:pt x="3784125" y="12569"/>
                </a:lnTo>
                <a:cubicBezTo>
                  <a:pt x="4499156" y="495730"/>
                  <a:pt x="4969529" y="1313825"/>
                  <a:pt x="4969529" y="2241189"/>
                </a:cubicBezTo>
                <a:cubicBezTo>
                  <a:pt x="4969529" y="3724971"/>
                  <a:pt x="3765270" y="4929128"/>
                  <a:pt x="2281591" y="4929128"/>
                </a:cubicBezTo>
                <a:cubicBezTo>
                  <a:pt x="1354291" y="4929128"/>
                  <a:pt x="536140" y="4458795"/>
                  <a:pt x="52928" y="3743793"/>
                </a:cubicBezTo>
                <a:lnTo>
                  <a:pt x="0" y="3656707"/>
                </a:lnTo>
                <a:lnTo>
                  <a:pt x="0" y="2823981"/>
                </a:lnTo>
                <a:lnTo>
                  <a:pt x="30359" y="2941923"/>
                </a:lnTo>
                <a:cubicBezTo>
                  <a:pt x="329030" y="3901226"/>
                  <a:pt x="1224579" y="4598585"/>
                  <a:pt x="2281591" y="4598585"/>
                </a:cubicBezTo>
                <a:cubicBezTo>
                  <a:pt x="3582632" y="4598585"/>
                  <a:pt x="4638987" y="3542230"/>
                  <a:pt x="4638987" y="2241292"/>
                </a:cubicBezTo>
                <a:cubicBezTo>
                  <a:pt x="4638987" y="1265589"/>
                  <a:pt x="4044729" y="427463"/>
                  <a:pt x="3198767" y="69382"/>
                </a:cubicBezTo>
                <a:close/>
                <a:moveTo>
                  <a:pt x="800098" y="0"/>
                </a:moveTo>
                <a:lnTo>
                  <a:pt x="1552925" y="0"/>
                </a:lnTo>
                <a:lnTo>
                  <a:pt x="1525910" y="7951"/>
                </a:lnTo>
                <a:cubicBezTo>
                  <a:pt x="814110" y="249051"/>
                  <a:pt x="254362" y="821185"/>
                  <a:pt x="30359" y="1540662"/>
                </a:cubicBezTo>
                <a:lnTo>
                  <a:pt x="0" y="1658603"/>
                </a:lnTo>
                <a:lnTo>
                  <a:pt x="0" y="825848"/>
                </a:lnTo>
                <a:lnTo>
                  <a:pt x="52928" y="738758"/>
                </a:lnTo>
                <a:cubicBezTo>
                  <a:pt x="234133" y="470622"/>
                  <a:pt x="462438" y="236890"/>
                  <a:pt x="725937" y="49466"/>
                </a:cubicBezTo>
                <a:close/>
              </a:path>
            </a:pathLst>
          </a:custGeom>
          <a:solidFill>
            <a:schemeClr val="accent1"/>
          </a:solidFill>
          <a:ln w="10299" cap="flat">
            <a:noFill/>
            <a:prstDash val="solid"/>
            <a:miter/>
          </a:ln>
        </p:spPr>
        <p:txBody>
          <a:bodyPr rtlCol="0" anchor="ctr"/>
          <a:lstStyle/>
          <a:p>
            <a:endParaRPr lang="en-GB"/>
          </a:p>
        </p:txBody>
      </p:sp>
      <p:sp>
        <p:nvSpPr>
          <p:cNvPr id="19" name="Title 15">
            <a:extLst>
              <a:ext uri="{FF2B5EF4-FFF2-40B4-BE49-F238E27FC236}">
                <a16:creationId xmlns:a16="http://schemas.microsoft.com/office/drawing/2014/main" id="{FF872486-6E5F-4A93-BF59-FE96F2959969}"/>
              </a:ext>
            </a:extLst>
          </p:cNvPr>
          <p:cNvSpPr>
            <a:spLocks noGrp="1"/>
          </p:cNvSpPr>
          <p:nvPr userDrawn="1">
            <p:ph type="title"/>
          </p:nvPr>
        </p:nvSpPr>
        <p:spPr>
          <a:xfrm>
            <a:off x="5389854" y="1956681"/>
            <a:ext cx="6066198" cy="1980604"/>
          </a:xfrm>
          <a:prstGeom prst="rect">
            <a:avLst/>
          </a:prstGeom>
        </p:spPr>
        <p:txBody>
          <a:bodyPr/>
          <a:lstStyle>
            <a:lvl1pPr>
              <a:defRPr kumimoji="0" lang="en-US" sz="7004" b="0" i="0" u="none" strike="noStrike" kern="0" cap="none" spc="-52" normalizeH="0" baseline="0" smtClean="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userDrawn="1">
            <p:ph type="body" sz="quarter" idx="10"/>
          </p:nvPr>
        </p:nvSpPr>
        <p:spPr>
          <a:xfrm>
            <a:off x="5389854" y="3961898"/>
            <a:ext cx="5516954" cy="924155"/>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userDrawn="1">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Tree>
    <p:extLst>
      <p:ext uri="{BB962C8B-B14F-4D97-AF65-F5344CB8AC3E}">
        <p14:creationId xmlns:p14="http://schemas.microsoft.com/office/powerpoint/2010/main" val="5840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Light - Divider - 01 - BT+EE BFB">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5B15C1"/>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15F10C74-18CB-4B35-CB6A-F974F26295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3" name="Picture 2">
            <a:extLst>
              <a:ext uri="{FF2B5EF4-FFF2-40B4-BE49-F238E27FC236}">
                <a16:creationId xmlns:a16="http://schemas.microsoft.com/office/drawing/2014/main" id="{674BF2B4-3B20-7BAD-C3AF-FC1B5773146A}"/>
              </a:ext>
            </a:extLst>
          </p:cNvPr>
          <p:cNvPicPr>
            <a:picLocks noChangeAspect="1"/>
          </p:cNvPicPr>
          <p:nvPr userDrawn="1"/>
        </p:nvPicPr>
        <p:blipFill>
          <a:blip r:embed="rId5"/>
          <a:srcRect/>
          <a:stretch/>
        </p:blipFill>
        <p:spPr>
          <a:xfrm>
            <a:off x="11013484" y="570928"/>
            <a:ext cx="730098" cy="673208"/>
          </a:xfrm>
          <a:prstGeom prst="rect">
            <a:avLst/>
          </a:prstGeom>
        </p:spPr>
      </p:pic>
    </p:spTree>
    <p:extLst>
      <p:ext uri="{BB962C8B-B14F-4D97-AF65-F5344CB8AC3E}">
        <p14:creationId xmlns:p14="http://schemas.microsoft.com/office/powerpoint/2010/main" val="306412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digo - Divider - 01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C10C92C3-5872-0D51-84C5-0ABEA32749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3" name="Picture 2">
            <a:extLst>
              <a:ext uri="{FF2B5EF4-FFF2-40B4-BE49-F238E27FC236}">
                <a16:creationId xmlns:a16="http://schemas.microsoft.com/office/drawing/2014/main" id="{ADE94E83-D03B-0069-B84A-834EE59330A7}"/>
              </a:ext>
            </a:extLst>
          </p:cNvPr>
          <p:cNvPicPr>
            <a:picLocks noChangeAspect="1"/>
          </p:cNvPicPr>
          <p:nvPr userDrawn="1"/>
        </p:nvPicPr>
        <p:blipFill>
          <a:blip r:embed="rId5"/>
          <a:srcRect/>
          <a:stretch/>
        </p:blipFill>
        <p:spPr>
          <a:xfrm>
            <a:off x="10948200" y="500819"/>
            <a:ext cx="873366" cy="514024"/>
          </a:xfrm>
          <a:prstGeom prst="rect">
            <a:avLst/>
          </a:prstGeom>
        </p:spPr>
      </p:pic>
    </p:spTree>
    <p:extLst>
      <p:ext uri="{BB962C8B-B14F-4D97-AF65-F5344CB8AC3E}">
        <p14:creationId xmlns:p14="http://schemas.microsoft.com/office/powerpoint/2010/main" val="14316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Indigo - Divider - 01 - BT+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rgbClr val="FFFFFF"/>
                </a:solidFill>
                <a:effectLst/>
                <a:uLnTx/>
                <a:uFillTx/>
                <a:latin typeface="BT Curve Headline" panose="020B0603020203020204" pitchFamily="34" charset="0"/>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FFFFFF"/>
                </a:solidFill>
                <a:latin typeface="BT Curve Headline" panose="020B0603020203020204" pitchFamily="34" charset="0"/>
                <a:cs typeface="BT Curve Headline" panose="020B0603020203020204" pitchFamily="34" charset="0"/>
              </a:rPr>
              <a:pPr marL="23104">
                <a:spcBef>
                  <a:spcPts val="61"/>
                </a:spcBef>
              </a:pPr>
              <a:t>‹#›</a:t>
            </a:fld>
            <a:endParaRPr sz="1001" dirty="0">
              <a:latin typeface="BT Curve Headline" panose="020B0603020203020204" pitchFamily="34" charset="0"/>
              <a:cs typeface="BT Curve Headline" panose="020B0603020203020204" pitchFamily="34" charset="0"/>
            </a:endParaRPr>
          </a:p>
        </p:txBody>
      </p:sp>
      <p:pic>
        <p:nvPicPr>
          <p:cNvPr id="2" name="Graphic 1">
            <a:extLst>
              <a:ext uri="{FF2B5EF4-FFF2-40B4-BE49-F238E27FC236}">
                <a16:creationId xmlns:a16="http://schemas.microsoft.com/office/drawing/2014/main" id="{C10C92C3-5872-0D51-84C5-0ABEA32749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pic>
        <p:nvPicPr>
          <p:cNvPr id="4" name="Picture 3">
            <a:extLst>
              <a:ext uri="{FF2B5EF4-FFF2-40B4-BE49-F238E27FC236}">
                <a16:creationId xmlns:a16="http://schemas.microsoft.com/office/drawing/2014/main" id="{F6FA3AF9-E21C-125C-02A1-EECC4137D6A5}"/>
              </a:ext>
            </a:extLst>
          </p:cNvPr>
          <p:cNvPicPr>
            <a:picLocks noChangeAspect="1"/>
          </p:cNvPicPr>
          <p:nvPr userDrawn="1"/>
        </p:nvPicPr>
        <p:blipFill>
          <a:blip r:embed="rId5"/>
          <a:srcRect/>
          <a:stretch/>
        </p:blipFill>
        <p:spPr>
          <a:xfrm>
            <a:off x="11013484" y="570928"/>
            <a:ext cx="730098" cy="673207"/>
          </a:xfrm>
          <a:prstGeom prst="rect">
            <a:avLst/>
          </a:prstGeom>
        </p:spPr>
      </p:pic>
    </p:spTree>
    <p:extLst>
      <p:ext uri="{BB962C8B-B14F-4D97-AF65-F5344CB8AC3E}">
        <p14:creationId xmlns:p14="http://schemas.microsoft.com/office/powerpoint/2010/main" val="197360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py - BT+EE">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9224413"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4197683"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3C3614A9-63B5-654A-E547-7D760FE3FA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0458" y="5539081"/>
            <a:ext cx="1054600" cy="1054600"/>
          </a:xfrm>
          <a:prstGeom prst="rect">
            <a:avLst/>
          </a:prstGeom>
        </p:spPr>
      </p:pic>
      <p:pic>
        <p:nvPicPr>
          <p:cNvPr id="4" name="Picture 3">
            <a:extLst>
              <a:ext uri="{FF2B5EF4-FFF2-40B4-BE49-F238E27FC236}">
                <a16:creationId xmlns:a16="http://schemas.microsoft.com/office/drawing/2014/main" id="{17D7DB10-9598-9376-B0E2-615464625DBD}"/>
              </a:ext>
            </a:extLst>
          </p:cNvPr>
          <p:cNvPicPr>
            <a:picLocks noChangeAspect="1"/>
          </p:cNvPicPr>
          <p:nvPr userDrawn="1"/>
        </p:nvPicPr>
        <p:blipFill>
          <a:blip r:embed="rId4"/>
          <a:srcRect/>
          <a:stretch/>
        </p:blipFill>
        <p:spPr>
          <a:xfrm>
            <a:off x="10948200" y="500819"/>
            <a:ext cx="873366" cy="514025"/>
          </a:xfrm>
          <a:prstGeom prst="rect">
            <a:avLst/>
          </a:prstGeom>
        </p:spPr>
      </p:pic>
    </p:spTree>
    <p:extLst>
      <p:ext uri="{BB962C8B-B14F-4D97-AF65-F5344CB8AC3E}">
        <p14:creationId xmlns:p14="http://schemas.microsoft.com/office/powerpoint/2010/main" val="40995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2" userDrawn="1">
          <p15:clr>
            <a:srgbClr val="FBAE40"/>
          </p15:clr>
        </p15:guide>
        <p15:guide id="4" pos="7401" userDrawn="1">
          <p15:clr>
            <a:srgbClr val="FBAE40"/>
          </p15:clr>
        </p15:guide>
        <p15:guide id="5" orient="horz" pos="381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BT+EE">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7" y="309777"/>
            <a:ext cx="10226310"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2" name="Picture 1">
            <a:extLst>
              <a:ext uri="{FF2B5EF4-FFF2-40B4-BE49-F238E27FC236}">
                <a16:creationId xmlns:a16="http://schemas.microsoft.com/office/drawing/2014/main" id="{74E1A3CE-63F6-127C-3D49-877F68E3B8BB}"/>
              </a:ext>
            </a:extLst>
          </p:cNvPr>
          <p:cNvPicPr>
            <a:picLocks noChangeAspect="1"/>
          </p:cNvPicPr>
          <p:nvPr userDrawn="1"/>
        </p:nvPicPr>
        <p:blipFill>
          <a:blip r:embed="rId2"/>
          <a:srcRect/>
          <a:stretch/>
        </p:blipFill>
        <p:spPr>
          <a:xfrm>
            <a:off x="10948200" y="500819"/>
            <a:ext cx="873366" cy="514025"/>
          </a:xfrm>
          <a:prstGeom prst="rect">
            <a:avLst/>
          </a:prstGeom>
        </p:spPr>
      </p:pic>
      <p:pic>
        <p:nvPicPr>
          <p:cNvPr id="3" name="Graphic 2">
            <a:extLst>
              <a:ext uri="{FF2B5EF4-FFF2-40B4-BE49-F238E27FC236}">
                <a16:creationId xmlns:a16="http://schemas.microsoft.com/office/drawing/2014/main" id="{D4D8B5F5-2EE3-3B7F-7A09-28115E9191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spTree>
    <p:extLst>
      <p:ext uri="{BB962C8B-B14F-4D97-AF65-F5344CB8AC3E}">
        <p14:creationId xmlns:p14="http://schemas.microsoft.com/office/powerpoint/2010/main" val="37677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py - 02 - BT+EE">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20485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2321665"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6115734"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9C59636F-8B3A-FD27-224F-DB7F40BA1ACA}"/>
              </a:ext>
            </a:extLst>
          </p:cNvPr>
          <p:cNvPicPr>
            <a:picLocks noChangeAspect="1"/>
          </p:cNvPicPr>
          <p:nvPr userDrawn="1"/>
        </p:nvPicPr>
        <p:blipFill>
          <a:blip r:embed="rId2"/>
          <a:srcRect/>
          <a:stretch/>
        </p:blipFill>
        <p:spPr>
          <a:xfrm>
            <a:off x="10948200" y="500819"/>
            <a:ext cx="873366" cy="514025"/>
          </a:xfrm>
          <a:prstGeom prst="rect">
            <a:avLst/>
          </a:prstGeom>
        </p:spPr>
      </p:pic>
      <p:pic>
        <p:nvPicPr>
          <p:cNvPr id="4" name="Graphic 3">
            <a:extLst>
              <a:ext uri="{FF2B5EF4-FFF2-40B4-BE49-F238E27FC236}">
                <a16:creationId xmlns:a16="http://schemas.microsoft.com/office/drawing/2014/main" id="{1D1A2F62-A49F-A4FE-E574-E78F6EC2FF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0458" y="5539081"/>
            <a:ext cx="1054600" cy="1054600"/>
          </a:xfrm>
          <a:prstGeom prst="rect">
            <a:avLst/>
          </a:prstGeom>
        </p:spPr>
      </p:pic>
    </p:spTree>
    <p:extLst>
      <p:ext uri="{BB962C8B-B14F-4D97-AF65-F5344CB8AC3E}">
        <p14:creationId xmlns:p14="http://schemas.microsoft.com/office/powerpoint/2010/main" val="35454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py - BT+EE BFB">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9224413"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4197683" y="1519081"/>
            <a:ext cx="3473252" cy="4081684"/>
          </a:xfrm>
          <a:prstGeom prst="rect">
            <a:avLst/>
          </a:prstGeom>
        </p:spPr>
        <p:txBody>
          <a:bodyPr/>
          <a:lstStyle>
            <a:lvl1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b="0"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b="0"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3C3614A9-63B5-654A-E547-7D760FE3FA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0458" y="5539081"/>
            <a:ext cx="1054600" cy="1054600"/>
          </a:xfrm>
          <a:prstGeom prst="rect">
            <a:avLst/>
          </a:prstGeom>
        </p:spPr>
      </p:pic>
      <p:pic>
        <p:nvPicPr>
          <p:cNvPr id="2" name="Picture 1">
            <a:extLst>
              <a:ext uri="{FF2B5EF4-FFF2-40B4-BE49-F238E27FC236}">
                <a16:creationId xmlns:a16="http://schemas.microsoft.com/office/drawing/2014/main" id="{CC5E8A26-E5AB-FAE1-5A9F-5627B4557715}"/>
              </a:ext>
            </a:extLst>
          </p:cNvPr>
          <p:cNvPicPr>
            <a:picLocks noChangeAspect="1"/>
          </p:cNvPicPr>
          <p:nvPr userDrawn="1"/>
        </p:nvPicPr>
        <p:blipFill>
          <a:blip r:embed="rId4"/>
          <a:srcRect/>
          <a:stretch/>
        </p:blipFill>
        <p:spPr>
          <a:xfrm>
            <a:off x="11013484" y="570928"/>
            <a:ext cx="730098" cy="673208"/>
          </a:xfrm>
          <a:prstGeom prst="rect">
            <a:avLst/>
          </a:prstGeom>
        </p:spPr>
      </p:pic>
    </p:spTree>
    <p:extLst>
      <p:ext uri="{BB962C8B-B14F-4D97-AF65-F5344CB8AC3E}">
        <p14:creationId xmlns:p14="http://schemas.microsoft.com/office/powerpoint/2010/main" val="333577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2" userDrawn="1">
          <p15:clr>
            <a:srgbClr val="FBAE40"/>
          </p15:clr>
        </p15:guide>
        <p15:guide id="4" pos="7401" userDrawn="1">
          <p15:clr>
            <a:srgbClr val="FBAE40"/>
          </p15:clr>
        </p15:guide>
        <p15:guide id="5" orient="horz" pos="381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BT+EE BFB">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7" y="309777"/>
            <a:ext cx="10226310"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pic>
        <p:nvPicPr>
          <p:cNvPr id="3" name="Graphic 2">
            <a:extLst>
              <a:ext uri="{FF2B5EF4-FFF2-40B4-BE49-F238E27FC236}">
                <a16:creationId xmlns:a16="http://schemas.microsoft.com/office/drawing/2014/main" id="{D4D8B5F5-2EE3-3B7F-7A09-28115E919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0458" y="5539081"/>
            <a:ext cx="1054600" cy="1054600"/>
          </a:xfrm>
          <a:prstGeom prst="rect">
            <a:avLst/>
          </a:prstGeom>
        </p:spPr>
      </p:pic>
      <p:pic>
        <p:nvPicPr>
          <p:cNvPr id="2" name="Picture 1">
            <a:extLst>
              <a:ext uri="{FF2B5EF4-FFF2-40B4-BE49-F238E27FC236}">
                <a16:creationId xmlns:a16="http://schemas.microsoft.com/office/drawing/2014/main" id="{42F78938-80F6-D54F-956A-ED7FA6DCF7A1}"/>
              </a:ext>
            </a:extLst>
          </p:cNvPr>
          <p:cNvPicPr>
            <a:picLocks noChangeAspect="1"/>
          </p:cNvPicPr>
          <p:nvPr userDrawn="1"/>
        </p:nvPicPr>
        <p:blipFill>
          <a:blip r:embed="rId4"/>
          <a:srcRect/>
          <a:stretch/>
        </p:blipFill>
        <p:spPr>
          <a:xfrm>
            <a:off x="11013484" y="570928"/>
            <a:ext cx="730098" cy="673208"/>
          </a:xfrm>
          <a:prstGeom prst="rect">
            <a:avLst/>
          </a:prstGeom>
        </p:spPr>
      </p:pic>
    </p:spTree>
    <p:extLst>
      <p:ext uri="{BB962C8B-B14F-4D97-AF65-F5344CB8AC3E}">
        <p14:creationId xmlns:p14="http://schemas.microsoft.com/office/powerpoint/2010/main" val="130658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py - 02 - BT+EE BFB">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rot="5400000">
            <a:off x="-2048517" y="2654236"/>
            <a:ext cx="5574822" cy="1039865"/>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rgbClr val="5B15C1"/>
                </a:solidFill>
                <a:latin typeface="BT Curve Headline" panose="020B0603020203020204" pitchFamily="34" charset="0"/>
                <a:cs typeface="BT Curve Headline" panose="020B0603020203020204" pitchFamily="34" charset="0"/>
              </a:rPr>
              <a:pPr marL="23104">
                <a:spcBef>
                  <a:spcPts val="61"/>
                </a:spcBef>
              </a:pPr>
              <a:t>‹#›</a:t>
            </a:fld>
            <a:endParaRPr sz="1001" dirty="0">
              <a:solidFill>
                <a:srgbClr val="5B15C1"/>
              </a:solidFill>
              <a:latin typeface="BT Curve Headline" panose="020B0603020203020204" pitchFamily="34" charset="0"/>
              <a:cs typeface="BT Curve Headline" panose="020B0603020203020204" pitchFamily="34" charset="0"/>
            </a:endParaRPr>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2321665"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6115734" y="1519081"/>
            <a:ext cx="3473252" cy="4081684"/>
          </a:xfrm>
          <a:prstGeom prst="rect">
            <a:avLst/>
          </a:prstGeom>
        </p:spPr>
        <p:txBody>
          <a:bodyPr/>
          <a:lstStyle>
            <a:lvl1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1pPr>
            <a:lvl2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2pPr>
            <a:lvl3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3pPr>
            <a:lvl4pPr marL="0" indent="0">
              <a:lnSpc>
                <a:spcPct val="100000"/>
              </a:lnSpc>
              <a:buNone/>
              <a:defRPr lang="en-US" sz="1698" dirty="0" smtClean="0">
                <a:solidFill>
                  <a:srgbClr val="231F20"/>
                </a:solidFill>
                <a:latin typeface="BT Curve" panose="020B0503020203020204" pitchFamily="34" charset="0"/>
                <a:cs typeface="BT Curve" panose="020B0503020203020204" pitchFamily="34" charset="0"/>
              </a:defRPr>
            </a:lvl4pPr>
            <a:lvl5pPr marL="0" indent="0">
              <a:lnSpc>
                <a:spcPct val="100000"/>
              </a:lnSpc>
              <a:buNone/>
              <a:defRPr lang="en-GB" sz="1698" dirty="0">
                <a:solidFill>
                  <a:srgbClr val="231F20"/>
                </a:solidFill>
                <a:latin typeface="BT Curve" panose="020B0503020203020204" pitchFamily="34" charset="0"/>
                <a:cs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Graphic 3">
            <a:extLst>
              <a:ext uri="{FF2B5EF4-FFF2-40B4-BE49-F238E27FC236}">
                <a16:creationId xmlns:a16="http://schemas.microsoft.com/office/drawing/2014/main" id="{1D1A2F62-A49F-A4FE-E574-E78F6EC2F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0458" y="5539081"/>
            <a:ext cx="1054600" cy="1054600"/>
          </a:xfrm>
          <a:prstGeom prst="rect">
            <a:avLst/>
          </a:prstGeom>
        </p:spPr>
      </p:pic>
      <p:pic>
        <p:nvPicPr>
          <p:cNvPr id="2" name="Picture 1">
            <a:extLst>
              <a:ext uri="{FF2B5EF4-FFF2-40B4-BE49-F238E27FC236}">
                <a16:creationId xmlns:a16="http://schemas.microsoft.com/office/drawing/2014/main" id="{16511BB6-5227-6998-EEFB-9215E95092B8}"/>
              </a:ext>
            </a:extLst>
          </p:cNvPr>
          <p:cNvPicPr>
            <a:picLocks noChangeAspect="1"/>
          </p:cNvPicPr>
          <p:nvPr userDrawn="1"/>
        </p:nvPicPr>
        <p:blipFill>
          <a:blip r:embed="rId4"/>
          <a:srcRect/>
          <a:stretch/>
        </p:blipFill>
        <p:spPr>
          <a:xfrm>
            <a:off x="11013484" y="570928"/>
            <a:ext cx="730098" cy="673208"/>
          </a:xfrm>
          <a:prstGeom prst="rect">
            <a:avLst/>
          </a:prstGeom>
        </p:spPr>
      </p:pic>
    </p:spTree>
    <p:extLst>
      <p:ext uri="{BB962C8B-B14F-4D97-AF65-F5344CB8AC3E}">
        <p14:creationId xmlns:p14="http://schemas.microsoft.com/office/powerpoint/2010/main" val="41027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go - Title Slide - 01">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userDrawn="1">
            <p:ph type="title"/>
          </p:nvPr>
        </p:nvSpPr>
        <p:spPr>
          <a:xfrm>
            <a:off x="5389854" y="1956682"/>
            <a:ext cx="6066198" cy="1588127"/>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userDrawn="1">
            <p:ph type="body" sz="quarter" idx="10"/>
          </p:nvPr>
        </p:nvSpPr>
        <p:spPr>
          <a:xfrm>
            <a:off x="5389854" y="3961898"/>
            <a:ext cx="5516954"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userDrawn="1">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sp>
        <p:nvSpPr>
          <p:cNvPr id="8" name="Freeform: Shape 7">
            <a:extLst>
              <a:ext uri="{FF2B5EF4-FFF2-40B4-BE49-F238E27FC236}">
                <a16:creationId xmlns:a16="http://schemas.microsoft.com/office/drawing/2014/main" id="{F95BB7BE-97BC-C211-C396-6FA040E5C921}"/>
              </a:ext>
            </a:extLst>
          </p:cNvPr>
          <p:cNvSpPr/>
          <p:nvPr userDrawn="1"/>
        </p:nvSpPr>
        <p:spPr>
          <a:xfrm>
            <a:off x="0" y="0"/>
            <a:ext cx="4969529" cy="4929128"/>
          </a:xfrm>
          <a:custGeom>
            <a:avLst/>
            <a:gdLst>
              <a:gd name="connsiteX0" fmla="*/ 1335417 w 4969529"/>
              <a:gd name="connsiteY0" fmla="*/ 2399812 h 4929128"/>
              <a:gd name="connsiteX1" fmla="*/ 1335417 w 4969529"/>
              <a:gd name="connsiteY1" fmla="*/ 2781477 h 4929128"/>
              <a:gd name="connsiteX2" fmla="*/ 1631122 w 4969529"/>
              <a:gd name="connsiteY2" fmla="*/ 2781477 h 4929128"/>
              <a:gd name="connsiteX3" fmla="*/ 1827365 w 4969529"/>
              <a:gd name="connsiteY3" fmla="*/ 2593376 h 4929128"/>
              <a:gd name="connsiteX4" fmla="*/ 1631122 w 4969529"/>
              <a:gd name="connsiteY4" fmla="*/ 2399812 h 4929128"/>
              <a:gd name="connsiteX5" fmla="*/ 1335519 w 4969529"/>
              <a:gd name="connsiteY5" fmla="*/ 1695644 h 4929128"/>
              <a:gd name="connsiteX6" fmla="*/ 1335519 w 4969529"/>
              <a:gd name="connsiteY6" fmla="*/ 2028970 h 4929128"/>
              <a:gd name="connsiteX7" fmla="*/ 1607003 w 4969529"/>
              <a:gd name="connsiteY7" fmla="*/ 2028970 h 4929128"/>
              <a:gd name="connsiteX8" fmla="*/ 1773666 w 4969529"/>
              <a:gd name="connsiteY8" fmla="*/ 1859627 h 4929128"/>
              <a:gd name="connsiteX9" fmla="*/ 1607003 w 4969529"/>
              <a:gd name="connsiteY9" fmla="*/ 1695644 h 4929128"/>
              <a:gd name="connsiteX10" fmla="*/ 2413313 w 4969529"/>
              <a:gd name="connsiteY10" fmla="*/ 1324699 h 4929128"/>
              <a:gd name="connsiteX11" fmla="*/ 3751872 w 4969529"/>
              <a:gd name="connsiteY11" fmla="*/ 1324699 h 4929128"/>
              <a:gd name="connsiteX12" fmla="*/ 3751872 w 4969529"/>
              <a:gd name="connsiteY12" fmla="*/ 1717082 h 4929128"/>
              <a:gd name="connsiteX13" fmla="*/ 3303005 w 4969529"/>
              <a:gd name="connsiteY13" fmla="*/ 1717082 h 4929128"/>
              <a:gd name="connsiteX14" fmla="*/ 3303005 w 4969529"/>
              <a:gd name="connsiteY14" fmla="*/ 3152423 h 4929128"/>
              <a:gd name="connsiteX15" fmla="*/ 2862179 w 4969529"/>
              <a:gd name="connsiteY15" fmla="*/ 3152423 h 4929128"/>
              <a:gd name="connsiteX16" fmla="*/ 2862179 w 4969529"/>
              <a:gd name="connsiteY16" fmla="*/ 1717082 h 4929128"/>
              <a:gd name="connsiteX17" fmla="*/ 2413313 w 4969529"/>
              <a:gd name="connsiteY17" fmla="*/ 1717082 h 4929128"/>
              <a:gd name="connsiteX18" fmla="*/ 900568 w 4969529"/>
              <a:gd name="connsiteY18" fmla="*/ 1324699 h 4929128"/>
              <a:gd name="connsiteX19" fmla="*/ 1628545 w 4969529"/>
              <a:gd name="connsiteY19" fmla="*/ 1324699 h 4929128"/>
              <a:gd name="connsiteX20" fmla="*/ 2219852 w 4969529"/>
              <a:gd name="connsiteY20" fmla="*/ 1835406 h 4929128"/>
              <a:gd name="connsiteX21" fmla="*/ 2045150 w 4969529"/>
              <a:gd name="connsiteY21" fmla="*/ 2200992 h 4929128"/>
              <a:gd name="connsiteX22" fmla="*/ 2273551 w 4969529"/>
              <a:gd name="connsiteY22" fmla="*/ 2614917 h 4929128"/>
              <a:gd name="connsiteX23" fmla="*/ 1679564 w 4969529"/>
              <a:gd name="connsiteY23" fmla="*/ 3152526 h 4929128"/>
              <a:gd name="connsiteX24" fmla="*/ 900568 w 4969529"/>
              <a:gd name="connsiteY24" fmla="*/ 3152526 h 4929128"/>
              <a:gd name="connsiteX25" fmla="*/ 3009365 w 4969529"/>
              <a:gd name="connsiteY25" fmla="*/ 0 h 4929128"/>
              <a:gd name="connsiteX26" fmla="*/ 3763440 w 4969529"/>
              <a:gd name="connsiteY26" fmla="*/ 0 h 4929128"/>
              <a:gd name="connsiteX27" fmla="*/ 3784125 w 4969529"/>
              <a:gd name="connsiteY27" fmla="*/ 12569 h 4929128"/>
              <a:gd name="connsiteX28" fmla="*/ 4969529 w 4969529"/>
              <a:gd name="connsiteY28" fmla="*/ 2241189 h 4929128"/>
              <a:gd name="connsiteX29" fmla="*/ 2281591 w 4969529"/>
              <a:gd name="connsiteY29" fmla="*/ 4929128 h 4929128"/>
              <a:gd name="connsiteX30" fmla="*/ 52928 w 4969529"/>
              <a:gd name="connsiteY30" fmla="*/ 3743793 h 4929128"/>
              <a:gd name="connsiteX31" fmla="*/ 0 w 4969529"/>
              <a:gd name="connsiteY31" fmla="*/ 3656707 h 4929128"/>
              <a:gd name="connsiteX32" fmla="*/ 0 w 4969529"/>
              <a:gd name="connsiteY32" fmla="*/ 2823981 h 4929128"/>
              <a:gd name="connsiteX33" fmla="*/ 30359 w 4969529"/>
              <a:gd name="connsiteY33" fmla="*/ 2941923 h 4929128"/>
              <a:gd name="connsiteX34" fmla="*/ 2281591 w 4969529"/>
              <a:gd name="connsiteY34" fmla="*/ 4598585 h 4929128"/>
              <a:gd name="connsiteX35" fmla="*/ 4638987 w 4969529"/>
              <a:gd name="connsiteY35" fmla="*/ 2241292 h 4929128"/>
              <a:gd name="connsiteX36" fmla="*/ 3198767 w 4969529"/>
              <a:gd name="connsiteY36" fmla="*/ 69382 h 4929128"/>
              <a:gd name="connsiteX37" fmla="*/ 800098 w 4969529"/>
              <a:gd name="connsiteY37" fmla="*/ 0 h 4929128"/>
              <a:gd name="connsiteX38" fmla="*/ 1552925 w 4969529"/>
              <a:gd name="connsiteY38" fmla="*/ 0 h 4929128"/>
              <a:gd name="connsiteX39" fmla="*/ 1525910 w 4969529"/>
              <a:gd name="connsiteY39" fmla="*/ 7951 h 4929128"/>
              <a:gd name="connsiteX40" fmla="*/ 30359 w 4969529"/>
              <a:gd name="connsiteY40" fmla="*/ 1540662 h 4929128"/>
              <a:gd name="connsiteX41" fmla="*/ 0 w 4969529"/>
              <a:gd name="connsiteY41" fmla="*/ 1658603 h 4929128"/>
              <a:gd name="connsiteX42" fmla="*/ 0 w 4969529"/>
              <a:gd name="connsiteY42" fmla="*/ 825848 h 4929128"/>
              <a:gd name="connsiteX43" fmla="*/ 52928 w 4969529"/>
              <a:gd name="connsiteY43" fmla="*/ 738758 h 4929128"/>
              <a:gd name="connsiteX44" fmla="*/ 725937 w 4969529"/>
              <a:gd name="connsiteY44" fmla="*/ 49466 h 492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69529" h="4929128">
                <a:moveTo>
                  <a:pt x="1335417" y="2399812"/>
                </a:moveTo>
                <a:lnTo>
                  <a:pt x="1335417" y="2781477"/>
                </a:lnTo>
                <a:lnTo>
                  <a:pt x="1631122" y="2781477"/>
                </a:lnTo>
                <a:cubicBezTo>
                  <a:pt x="1754805" y="2781580"/>
                  <a:pt x="1827365" y="2703557"/>
                  <a:pt x="1827365" y="2593376"/>
                </a:cubicBezTo>
                <a:cubicBezTo>
                  <a:pt x="1827365" y="2477836"/>
                  <a:pt x="1754805" y="2399812"/>
                  <a:pt x="1631122" y="2399812"/>
                </a:cubicBezTo>
                <a:close/>
                <a:moveTo>
                  <a:pt x="1335519" y="1695644"/>
                </a:moveTo>
                <a:lnTo>
                  <a:pt x="1335519" y="2028970"/>
                </a:lnTo>
                <a:lnTo>
                  <a:pt x="1607003" y="2028970"/>
                </a:lnTo>
                <a:cubicBezTo>
                  <a:pt x="1711825" y="2028866"/>
                  <a:pt x="1773666" y="1961769"/>
                  <a:pt x="1773666" y="1859627"/>
                </a:cubicBezTo>
                <a:cubicBezTo>
                  <a:pt x="1773666" y="1762845"/>
                  <a:pt x="1711825" y="1695644"/>
                  <a:pt x="1607003" y="1695644"/>
                </a:cubicBezTo>
                <a:close/>
                <a:moveTo>
                  <a:pt x="2413313" y="1324699"/>
                </a:moveTo>
                <a:lnTo>
                  <a:pt x="3751872" y="1324699"/>
                </a:lnTo>
                <a:lnTo>
                  <a:pt x="3751872" y="1717082"/>
                </a:lnTo>
                <a:lnTo>
                  <a:pt x="3303005" y="1717082"/>
                </a:lnTo>
                <a:lnTo>
                  <a:pt x="3303005" y="3152423"/>
                </a:lnTo>
                <a:lnTo>
                  <a:pt x="2862179" y="3152423"/>
                </a:lnTo>
                <a:lnTo>
                  <a:pt x="2862179" y="1717082"/>
                </a:lnTo>
                <a:lnTo>
                  <a:pt x="2413313" y="1717082"/>
                </a:lnTo>
                <a:close/>
                <a:moveTo>
                  <a:pt x="900568" y="1324699"/>
                </a:moveTo>
                <a:lnTo>
                  <a:pt x="1628545" y="1324699"/>
                </a:lnTo>
                <a:cubicBezTo>
                  <a:pt x="1980629" y="1324699"/>
                  <a:pt x="2219852" y="1504760"/>
                  <a:pt x="2219852" y="1835406"/>
                </a:cubicBezTo>
                <a:cubicBezTo>
                  <a:pt x="2219852" y="1985887"/>
                  <a:pt x="2152651" y="2120289"/>
                  <a:pt x="2045150" y="2200992"/>
                </a:cubicBezTo>
                <a:cubicBezTo>
                  <a:pt x="2168730" y="2273553"/>
                  <a:pt x="2273551" y="2413314"/>
                  <a:pt x="2273551" y="2614917"/>
                </a:cubicBezTo>
                <a:cubicBezTo>
                  <a:pt x="2273551" y="2961642"/>
                  <a:pt x="2028968" y="3152526"/>
                  <a:pt x="1679564" y="3152526"/>
                </a:cubicBezTo>
                <a:lnTo>
                  <a:pt x="900568" y="3152526"/>
                </a:lnTo>
                <a:close/>
                <a:moveTo>
                  <a:pt x="3009365" y="0"/>
                </a:moveTo>
                <a:lnTo>
                  <a:pt x="3763440" y="0"/>
                </a:lnTo>
                <a:lnTo>
                  <a:pt x="3784125" y="12569"/>
                </a:lnTo>
                <a:cubicBezTo>
                  <a:pt x="4499156" y="495730"/>
                  <a:pt x="4969529" y="1313825"/>
                  <a:pt x="4969529" y="2241189"/>
                </a:cubicBezTo>
                <a:cubicBezTo>
                  <a:pt x="4969529" y="3724971"/>
                  <a:pt x="3765270" y="4929128"/>
                  <a:pt x="2281591" y="4929128"/>
                </a:cubicBezTo>
                <a:cubicBezTo>
                  <a:pt x="1354291" y="4929128"/>
                  <a:pt x="536140" y="4458795"/>
                  <a:pt x="52928" y="3743793"/>
                </a:cubicBezTo>
                <a:lnTo>
                  <a:pt x="0" y="3656707"/>
                </a:lnTo>
                <a:lnTo>
                  <a:pt x="0" y="2823981"/>
                </a:lnTo>
                <a:lnTo>
                  <a:pt x="30359" y="2941923"/>
                </a:lnTo>
                <a:cubicBezTo>
                  <a:pt x="329030" y="3901226"/>
                  <a:pt x="1224579" y="4598585"/>
                  <a:pt x="2281591" y="4598585"/>
                </a:cubicBezTo>
                <a:cubicBezTo>
                  <a:pt x="3582632" y="4598585"/>
                  <a:pt x="4638987" y="3542230"/>
                  <a:pt x="4638987" y="2241292"/>
                </a:cubicBezTo>
                <a:cubicBezTo>
                  <a:pt x="4638987" y="1265589"/>
                  <a:pt x="4044729" y="427463"/>
                  <a:pt x="3198767" y="69382"/>
                </a:cubicBezTo>
                <a:close/>
                <a:moveTo>
                  <a:pt x="800098" y="0"/>
                </a:moveTo>
                <a:lnTo>
                  <a:pt x="1552925" y="0"/>
                </a:lnTo>
                <a:lnTo>
                  <a:pt x="1525910" y="7951"/>
                </a:lnTo>
                <a:cubicBezTo>
                  <a:pt x="814110" y="249051"/>
                  <a:pt x="254362" y="821185"/>
                  <a:pt x="30359" y="1540662"/>
                </a:cubicBezTo>
                <a:lnTo>
                  <a:pt x="0" y="1658603"/>
                </a:lnTo>
                <a:lnTo>
                  <a:pt x="0" y="825848"/>
                </a:lnTo>
                <a:lnTo>
                  <a:pt x="52928" y="738758"/>
                </a:lnTo>
                <a:cubicBezTo>
                  <a:pt x="234133" y="470622"/>
                  <a:pt x="462438" y="236890"/>
                  <a:pt x="725937" y="49466"/>
                </a:cubicBezTo>
                <a:close/>
              </a:path>
            </a:pathLst>
          </a:custGeom>
          <a:solidFill>
            <a:schemeClr val="bg1"/>
          </a:solidFill>
          <a:ln w="10299" cap="flat">
            <a:noFill/>
            <a:prstDash val="solid"/>
            <a:miter/>
          </a:ln>
        </p:spPr>
        <p:txBody>
          <a:bodyPr rtlCol="0" anchor="ctr"/>
          <a:lstStyle/>
          <a:p>
            <a:endParaRPr lang="en-GB"/>
          </a:p>
        </p:txBody>
      </p:sp>
    </p:spTree>
    <p:extLst>
      <p:ext uri="{BB962C8B-B14F-4D97-AF65-F5344CB8AC3E}">
        <p14:creationId xmlns:p14="http://schemas.microsoft.com/office/powerpoint/2010/main" val="113784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 Title Slide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1"/>
            <a:ext cx="10515058" cy="1134862"/>
          </a:xfrm>
          <a:prstGeom prst="rect">
            <a:avLst/>
          </a:prstGeom>
        </p:spPr>
        <p:txBody>
          <a:bodyPr/>
          <a:lstStyle>
            <a:lvl1pPr>
              <a:defRPr kumimoji="0" lang="en-US" sz="5400" b="0" i="0" u="none" strike="noStrike" kern="0" cap="none" spc="-52" normalizeH="0" baseline="0" smtClean="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924155"/>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9" name="Graphic 8">
            <a:extLst>
              <a:ext uri="{FF2B5EF4-FFF2-40B4-BE49-F238E27FC236}">
                <a16:creationId xmlns:a16="http://schemas.microsoft.com/office/drawing/2014/main" id="{105DF0A0-A9C6-3E71-97DB-E7CBDFBCDA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2269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go - Title Slide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1956682"/>
            <a:ext cx="10515058" cy="840230"/>
          </a:xfrm>
          <a:prstGeom prst="rect">
            <a:avLst/>
          </a:prstGeom>
        </p:spPr>
        <p:txBody>
          <a:bodyPr>
            <a:spAutoFit/>
          </a:bodyPr>
          <a:lstStyle>
            <a:lvl1pPr>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180103"/>
            <a:ext cx="4826311" cy="322651"/>
          </a:xfrm>
          <a:prstGeom prst="rect">
            <a:avLst/>
          </a:prstGeom>
        </p:spPr>
        <p:txBody>
          <a:bodyPr vert="horz" wrap="square" lIns="0" tIns="14604" rIns="0" bIns="0" rtlCol="0">
            <a:spAutoFit/>
          </a:bodyPr>
          <a:lstStyle>
            <a:lvl1pPr>
              <a:defRPr lang="en-US" sz="2001" b="0" smtClean="0">
                <a:solidFill>
                  <a:srgbClr val="FFFFFF"/>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1" name="Graphic 10">
            <a:extLst>
              <a:ext uri="{FF2B5EF4-FFF2-40B4-BE49-F238E27FC236}">
                <a16:creationId xmlns:a16="http://schemas.microsoft.com/office/drawing/2014/main" id="{1817F9A5-E848-4CA5-3E50-46E30AC29C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37904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 Title Slide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userDrawn="1">
            <p:ph type="title"/>
          </p:nvPr>
        </p:nvSpPr>
        <p:spPr>
          <a:xfrm>
            <a:off x="5389854" y="1673105"/>
            <a:ext cx="5188259" cy="1980604"/>
          </a:xfrm>
          <a:prstGeom prst="rect">
            <a:avLst/>
          </a:prstGeom>
        </p:spPr>
        <p:txBody>
          <a:bodyPr/>
          <a:lstStyle>
            <a:lvl1pPr>
              <a:lnSpc>
                <a:spcPct val="100000"/>
              </a:lnSpc>
              <a:defRPr kumimoji="0" lang="en-US" sz="5400" b="0" i="0" u="none" strike="noStrike" kern="0" cap="none" spc="-52" normalizeH="0" baseline="0" smtClean="0">
                <a:ln>
                  <a:noFill/>
                </a:ln>
                <a:solidFill>
                  <a:srgbClr val="5B15C1"/>
                </a:solidFill>
                <a:effectLst/>
                <a:uLnTx/>
                <a:uFillTx/>
                <a:latin typeface="BT Curve Headline" panose="020B0603020203020204" pitchFamily="34" charset="0"/>
                <a:ea typeface="+mj-ea"/>
                <a:cs typeface="BT Curve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userDrawn="1">
            <p:ph type="body" sz="quarter" idx="10"/>
          </p:nvPr>
        </p:nvSpPr>
        <p:spPr>
          <a:xfrm>
            <a:off x="5389854" y="5000063"/>
            <a:ext cx="5419295" cy="924155"/>
          </a:xfrm>
          <a:prstGeom prst="rect">
            <a:avLst/>
          </a:prstGeom>
        </p:spPr>
        <p:txBody>
          <a:bodyPr/>
          <a:lstStyle>
            <a:lvl1pPr marL="7701" indent="0">
              <a:buNone/>
              <a:defRPr kumimoji="0" lang="en-GB" sz="2001" b="0" i="0" u="none" strike="noStrike" kern="0" cap="none" spc="0" normalizeH="0" baseline="0" dirty="0">
                <a:ln>
                  <a:noFill/>
                </a:ln>
                <a:solidFill>
                  <a:schemeClr val="accent1"/>
                </a:solidFill>
                <a:effectLst/>
                <a:uLnTx/>
                <a:uFillTx/>
                <a:latin typeface="BT Curve" panose="020B0503020203020204" pitchFamily="34" charset="0"/>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edit Master text styles</a:t>
            </a:r>
          </a:p>
        </p:txBody>
      </p:sp>
      <p:sp>
        <p:nvSpPr>
          <p:cNvPr id="22" name="Date Placeholder 3">
            <a:extLst>
              <a:ext uri="{FF2B5EF4-FFF2-40B4-BE49-F238E27FC236}">
                <a16:creationId xmlns:a16="http://schemas.microsoft.com/office/drawing/2014/main" id="{441612B9-08F0-4560-8ADE-1F94330BE28B}"/>
              </a:ext>
            </a:extLst>
          </p:cNvPr>
          <p:cNvSpPr>
            <a:spLocks noGrp="1"/>
          </p:cNvSpPr>
          <p:nvPr userDrawn="1">
            <p:ph type="dt" sz="half" idx="11"/>
          </p:nvPr>
        </p:nvSpPr>
        <p:spPr>
          <a:xfrm>
            <a:off x="391750" y="6180103"/>
            <a:ext cx="4826311" cy="322651"/>
          </a:xfrm>
          <a:prstGeom prst="rect">
            <a:avLst/>
          </a:prstGeom>
        </p:spPr>
        <p:txBody>
          <a:bodyPr vert="horz" wrap="square" lIns="0" tIns="14604" rIns="0" bIns="0" rtlCol="0">
            <a:spAutoFit/>
          </a:bodyPr>
          <a:lstStyle>
            <a:lvl1pPr>
              <a:defRPr lang="en-US" sz="2001" smtClean="0">
                <a:solidFill>
                  <a:srgbClr val="5B15C1"/>
                </a:solidFill>
                <a:latin typeface="BT Curve" panose="020B0503020203020204" pitchFamily="34" charset="0"/>
                <a:cs typeface="BT Curve" panose="020B0503020203020204" pitchFamily="34" charset="0"/>
              </a:defRPr>
            </a:lvl1pPr>
          </a:lstStyle>
          <a:p>
            <a:pPr marL="7701">
              <a:spcBef>
                <a:spcPts val="69"/>
              </a:spcBef>
            </a:pPr>
            <a:fld id="{CF066B5D-0765-4918-B01D-CE1509138FBC}" type="datetime4">
              <a:rPr lang="en-GB" smtClean="0"/>
              <a:pPr marL="7701">
                <a:spcBef>
                  <a:spcPts val="69"/>
                </a:spcBef>
              </a:pPr>
              <a:t>06 March 2024</a:t>
            </a:fld>
            <a:endParaRPr lang="en-GB" dirty="0"/>
          </a:p>
        </p:txBody>
      </p:sp>
      <p:pic>
        <p:nvPicPr>
          <p:cNvPr id="10" name="Graphic 9">
            <a:extLst>
              <a:ext uri="{FF2B5EF4-FFF2-40B4-BE49-F238E27FC236}">
                <a16:creationId xmlns:a16="http://schemas.microsoft.com/office/drawing/2014/main" id="{B9030380-0F65-6625-2FC1-5551C5BD29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023" y="164306"/>
            <a:ext cx="1520520" cy="1520520"/>
          </a:xfrm>
          <a:prstGeom prst="rect">
            <a:avLst/>
          </a:prstGeom>
        </p:spPr>
      </p:pic>
    </p:spTree>
    <p:extLst>
      <p:ext uri="{BB962C8B-B14F-4D97-AF65-F5344CB8AC3E}">
        <p14:creationId xmlns:p14="http://schemas.microsoft.com/office/powerpoint/2010/main" val="39643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27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4" r:id="rId3"/>
    <p:sldLayoutId id="2147483695"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99"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6" r:id="rId36"/>
    <p:sldLayoutId id="2147483697" r:id="rId37"/>
    <p:sldLayoutId id="2147483698" r:id="rId38"/>
    <p:sldLayoutId id="2147483717" r:id="rId39"/>
    <p:sldLayoutId id="2147483700" r:id="rId40"/>
    <p:sldLayoutId id="2147483702" r:id="rId41"/>
    <p:sldLayoutId id="2147483718" r:id="rId42"/>
    <p:sldLayoutId id="2147483701" r:id="rId43"/>
    <p:sldLayoutId id="2147483703" r:id="rId44"/>
    <p:sldLayoutId id="2147483704" r:id="rId45"/>
    <p:sldLayoutId id="2147483713" r:id="rId46"/>
    <p:sldLayoutId id="2147483705" r:id="rId47"/>
    <p:sldLayoutId id="2147483715" r:id="rId48"/>
    <p:sldLayoutId id="2147483706" r:id="rId49"/>
    <p:sldLayoutId id="2147483714" r:id="rId50"/>
    <p:sldLayoutId id="2147483707" r:id="rId51"/>
    <p:sldLayoutId id="2147483716" r:id="rId52"/>
    <p:sldLayoutId id="2147483683" r:id="rId53"/>
    <p:sldLayoutId id="2147483708" r:id="rId54"/>
    <p:sldLayoutId id="2147483709" r:id="rId55"/>
    <p:sldLayoutId id="2147483710" r:id="rId56"/>
    <p:sldLayoutId id="2147483711" r:id="rId57"/>
    <p:sldLayoutId id="2147483712"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554500" rtl="0" eaLnBrk="1" latinLnBrk="0" hangingPunct="1">
        <a:lnSpc>
          <a:spcPct val="90000"/>
        </a:lnSpc>
        <a:spcBef>
          <a:spcPct val="0"/>
        </a:spcBef>
        <a:buNone/>
        <a:defRPr sz="2668" kern="1200">
          <a:solidFill>
            <a:schemeClr val="tx1"/>
          </a:solidFill>
          <a:latin typeface="+mj-lt"/>
          <a:ea typeface="+mj-ea"/>
          <a:cs typeface="+mj-cs"/>
        </a:defRPr>
      </a:lvl1pPr>
    </p:titleStyle>
    <p:bodyStyle>
      <a:lvl1pPr marL="138625" indent="-138625" algn="l" defTabSz="554500" rtl="0" eaLnBrk="1" latinLnBrk="0" hangingPunct="1">
        <a:lnSpc>
          <a:spcPct val="90000"/>
        </a:lnSpc>
        <a:spcBef>
          <a:spcPts val="606"/>
        </a:spcBef>
        <a:buFont typeface="Arial" panose="020B0604020202020204" pitchFamily="34" charset="0"/>
        <a:buChar char="•"/>
        <a:defRPr sz="1698" kern="1200">
          <a:solidFill>
            <a:schemeClr val="tx1"/>
          </a:solidFill>
          <a:latin typeface="+mn-lt"/>
          <a:ea typeface="+mn-ea"/>
          <a:cs typeface="+mn-cs"/>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500" rtl="0" eaLnBrk="1" latinLnBrk="0" hangingPunct="1">
        <a:defRPr sz="1092" kern="1200">
          <a:solidFill>
            <a:schemeClr val="tx1"/>
          </a:solidFill>
          <a:latin typeface="+mn-lt"/>
          <a:ea typeface="+mn-ea"/>
          <a:cs typeface="+mn-cs"/>
        </a:defRPr>
      </a:lvl1pPr>
      <a:lvl2pPr marL="277250" algn="l" defTabSz="554500" rtl="0" eaLnBrk="1" latinLnBrk="0" hangingPunct="1">
        <a:defRPr sz="1092" kern="1200">
          <a:solidFill>
            <a:schemeClr val="tx1"/>
          </a:solidFill>
          <a:latin typeface="+mn-lt"/>
          <a:ea typeface="+mn-ea"/>
          <a:cs typeface="+mn-cs"/>
        </a:defRPr>
      </a:lvl2pPr>
      <a:lvl3pPr marL="554500" algn="l" defTabSz="554500" rtl="0" eaLnBrk="1" latinLnBrk="0" hangingPunct="1">
        <a:defRPr sz="1092" kern="1200">
          <a:solidFill>
            <a:schemeClr val="tx1"/>
          </a:solidFill>
          <a:latin typeface="+mn-lt"/>
          <a:ea typeface="+mn-ea"/>
          <a:cs typeface="+mn-cs"/>
        </a:defRPr>
      </a:lvl3pPr>
      <a:lvl4pPr marL="831750" algn="l" defTabSz="554500" rtl="0" eaLnBrk="1" latinLnBrk="0" hangingPunct="1">
        <a:defRPr sz="1092" kern="1200">
          <a:solidFill>
            <a:schemeClr val="tx1"/>
          </a:solidFill>
          <a:latin typeface="+mn-lt"/>
          <a:ea typeface="+mn-ea"/>
          <a:cs typeface="+mn-cs"/>
        </a:defRPr>
      </a:lvl4pPr>
      <a:lvl5pPr marL="1109000" algn="l" defTabSz="554500" rtl="0" eaLnBrk="1" latinLnBrk="0" hangingPunct="1">
        <a:defRPr sz="1092" kern="1200">
          <a:solidFill>
            <a:schemeClr val="tx1"/>
          </a:solidFill>
          <a:latin typeface="+mn-lt"/>
          <a:ea typeface="+mn-ea"/>
          <a:cs typeface="+mn-cs"/>
        </a:defRPr>
      </a:lvl5pPr>
      <a:lvl6pPr marL="1386250" algn="l" defTabSz="554500" rtl="0" eaLnBrk="1" latinLnBrk="0" hangingPunct="1">
        <a:defRPr sz="1092" kern="1200">
          <a:solidFill>
            <a:schemeClr val="tx1"/>
          </a:solidFill>
          <a:latin typeface="+mn-lt"/>
          <a:ea typeface="+mn-ea"/>
          <a:cs typeface="+mn-cs"/>
        </a:defRPr>
      </a:lvl6pPr>
      <a:lvl7pPr marL="1663500" algn="l" defTabSz="554500" rtl="0" eaLnBrk="1" latinLnBrk="0" hangingPunct="1">
        <a:defRPr sz="1092" kern="1200">
          <a:solidFill>
            <a:schemeClr val="tx1"/>
          </a:solidFill>
          <a:latin typeface="+mn-lt"/>
          <a:ea typeface="+mn-ea"/>
          <a:cs typeface="+mn-cs"/>
        </a:defRPr>
      </a:lvl7pPr>
      <a:lvl8pPr marL="1940750" algn="l" defTabSz="554500" rtl="0" eaLnBrk="1" latinLnBrk="0" hangingPunct="1">
        <a:defRPr sz="1092" kern="1200">
          <a:solidFill>
            <a:schemeClr val="tx1"/>
          </a:solidFill>
          <a:latin typeface="+mn-lt"/>
          <a:ea typeface="+mn-ea"/>
          <a:cs typeface="+mn-cs"/>
        </a:defRPr>
      </a:lvl8pPr>
      <a:lvl9pPr marL="2218001" algn="l" defTabSz="554500"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89CF02F-F213-5CB6-9227-3EC9713874D7}"/>
              </a:ext>
            </a:extLst>
          </p:cNvPr>
          <p:cNvSpPr/>
          <p:nvPr/>
        </p:nvSpPr>
        <p:spPr>
          <a:xfrm>
            <a:off x="-9144" y="2478024"/>
            <a:ext cx="5779008" cy="1746504"/>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71159913-DEFF-4D28-B8A4-1AB660AF6310}"/>
              </a:ext>
            </a:extLst>
          </p:cNvPr>
          <p:cNvSpPr>
            <a:spLocks noGrp="1"/>
          </p:cNvSpPr>
          <p:nvPr>
            <p:ph type="title"/>
          </p:nvPr>
        </p:nvSpPr>
        <p:spPr>
          <a:xfrm>
            <a:off x="391750" y="2760345"/>
            <a:ext cx="5542706" cy="590931"/>
          </a:xfrm>
        </p:spPr>
        <p:txBody>
          <a:bodyPr/>
          <a:lstStyle/>
          <a:p>
            <a:r>
              <a:rPr lang="da-DK" sz="3600" dirty="0">
                <a:solidFill>
                  <a:srgbClr val="5514B4"/>
                </a:solidFill>
              </a:rPr>
              <a:t>Security Health Check</a:t>
            </a:r>
            <a:endParaRPr lang="en-GB" sz="3600" dirty="0">
              <a:solidFill>
                <a:srgbClr val="5514B4"/>
              </a:solidFill>
            </a:endParaRPr>
          </a:p>
        </p:txBody>
      </p:sp>
      <p:sp>
        <p:nvSpPr>
          <p:cNvPr id="3" name="Title 11">
            <a:extLst>
              <a:ext uri="{FF2B5EF4-FFF2-40B4-BE49-F238E27FC236}">
                <a16:creationId xmlns:a16="http://schemas.microsoft.com/office/drawing/2014/main" id="{3ED9AFC5-EF4F-549D-0C17-8B6E0066FCBF}"/>
              </a:ext>
            </a:extLst>
          </p:cNvPr>
          <p:cNvSpPr txBox="1">
            <a:spLocks/>
          </p:cNvSpPr>
          <p:nvPr/>
        </p:nvSpPr>
        <p:spPr>
          <a:xfrm>
            <a:off x="391750" y="3429000"/>
            <a:ext cx="5542706" cy="646331"/>
          </a:xfrm>
          <a:prstGeom prst="rect">
            <a:avLst/>
          </a:prstGeom>
        </p:spPr>
        <p:txBody>
          <a:bodyPr>
            <a:spAutoFit/>
          </a:bodyPr>
          <a:lstStyle>
            <a:lvl1pPr algn="l" defTabSz="554500" rtl="0" eaLnBrk="1" latinLnBrk="0" hangingPunct="1">
              <a:lnSpc>
                <a:spcPct val="90000"/>
              </a:lnSpc>
              <a:spcBef>
                <a:spcPct val="0"/>
              </a:spcBef>
              <a:buNone/>
              <a:defRPr kumimoji="0" lang="en-US" sz="5400" b="0" i="0" u="none" strike="noStrike" kern="0" cap="none" spc="-52" normalizeH="0" baseline="0" smtClean="0">
                <a:ln>
                  <a:noFill/>
                </a:ln>
                <a:solidFill>
                  <a:srgbClr val="FFFFFF"/>
                </a:solidFill>
                <a:effectLst/>
                <a:uLnTx/>
                <a:uFillTx/>
                <a:latin typeface="BT Curve Headline" panose="020B0603020203020204" pitchFamily="34" charset="0"/>
                <a:ea typeface="+mj-ea"/>
                <a:cs typeface="BT Curve Headline" panose="020B0603020203020204" pitchFamily="34" charset="0"/>
              </a:defRPr>
            </a:lvl1pPr>
          </a:lstStyle>
          <a:p>
            <a:r>
              <a:rPr lang="en-GB" sz="2000" dirty="0">
                <a:solidFill>
                  <a:srgbClr val="FF80FF"/>
                </a:solidFill>
              </a:rPr>
              <a:t>A security advisory service </a:t>
            </a:r>
          </a:p>
          <a:p>
            <a:r>
              <a:rPr lang="en-GB" sz="2000" dirty="0">
                <a:solidFill>
                  <a:srgbClr val="FF80FF"/>
                </a:solidFill>
              </a:rPr>
              <a:t>perfect for a business like yours</a:t>
            </a:r>
          </a:p>
        </p:txBody>
      </p:sp>
    </p:spTree>
    <p:extLst>
      <p:ext uri="{BB962C8B-B14F-4D97-AF65-F5344CB8AC3E}">
        <p14:creationId xmlns:p14="http://schemas.microsoft.com/office/powerpoint/2010/main" val="25968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591D6-4ABD-2F83-987E-036F94540F27}"/>
              </a:ext>
            </a:extLst>
          </p:cNvPr>
          <p:cNvSpPr>
            <a:spLocks noGrp="1"/>
          </p:cNvSpPr>
          <p:nvPr>
            <p:ph type="title"/>
          </p:nvPr>
        </p:nvSpPr>
        <p:spPr/>
        <p:txBody>
          <a:bodyPr/>
          <a:lstStyle/>
          <a:p>
            <a:r>
              <a:rPr lang="en-GB" sz="1600" dirty="0"/>
              <a:t>How serious will a security breach be? It can cost millions </a:t>
            </a:r>
            <a:br>
              <a:rPr lang="en-GB" sz="1600" dirty="0"/>
            </a:br>
            <a:r>
              <a:rPr lang="en-GB" sz="1600" dirty="0"/>
              <a:t>to deal with the consequence of a cyber security incident </a:t>
            </a:r>
            <a:br>
              <a:rPr lang="en-GB" sz="1600" dirty="0"/>
            </a:br>
            <a:r>
              <a:rPr lang="en-GB" sz="1600" dirty="0"/>
              <a:t>– and more attacks are likely if you don’t take action.</a:t>
            </a:r>
            <a:r>
              <a:rPr lang="en-GB" sz="1600" baseline="30000" dirty="0"/>
              <a:t>1</a:t>
            </a:r>
            <a:endParaRPr lang="en-US" sz="1600" baseline="30000" dirty="0"/>
          </a:p>
        </p:txBody>
      </p:sp>
      <p:sp>
        <p:nvSpPr>
          <p:cNvPr id="6" name="Text Placeholder 5">
            <a:extLst>
              <a:ext uri="{FF2B5EF4-FFF2-40B4-BE49-F238E27FC236}">
                <a16:creationId xmlns:a16="http://schemas.microsoft.com/office/drawing/2014/main" id="{B0A3B4E6-06A9-5959-948A-D9BE99CEEAA7}"/>
              </a:ext>
            </a:extLst>
          </p:cNvPr>
          <p:cNvSpPr>
            <a:spLocks noGrp="1"/>
          </p:cNvSpPr>
          <p:nvPr>
            <p:ph type="body" sz="quarter" idx="10"/>
          </p:nvPr>
        </p:nvSpPr>
        <p:spPr>
          <a:xfrm>
            <a:off x="383357" y="2834639"/>
            <a:ext cx="3164516" cy="2766125"/>
          </a:xfrm>
        </p:spPr>
        <p:txBody>
          <a:bodyPr/>
          <a:lstStyle/>
          <a:p>
            <a:pPr>
              <a:lnSpc>
                <a:spcPct val="150000"/>
              </a:lnSpc>
            </a:pPr>
            <a:r>
              <a:rPr lang="en-GB" sz="2400" b="1" dirty="0">
                <a:solidFill>
                  <a:srgbClr val="5514B4"/>
                </a:solidFill>
              </a:rPr>
              <a:t>What is it?</a:t>
            </a:r>
            <a:endParaRPr lang="en-GB" sz="2400" dirty="0">
              <a:solidFill>
                <a:srgbClr val="5514B4"/>
              </a:solidFill>
            </a:endParaRPr>
          </a:p>
          <a:p>
            <a:r>
              <a:rPr lang="en-GB" sz="1200" dirty="0"/>
              <a:t>Our Security Health Check will help support your security posture and cyber defence capabilities. Drawing on our unrivalled experience and expertise and using established frameworks, we will assess your defences, identify threats and help you to define your strategy. </a:t>
            </a:r>
            <a:endParaRPr lang="en-US" sz="1200" dirty="0"/>
          </a:p>
        </p:txBody>
      </p:sp>
      <p:sp>
        <p:nvSpPr>
          <p:cNvPr id="2" name="TextBox 1">
            <a:extLst>
              <a:ext uri="{FF2B5EF4-FFF2-40B4-BE49-F238E27FC236}">
                <a16:creationId xmlns:a16="http://schemas.microsoft.com/office/drawing/2014/main" id="{CC115B4F-45A7-5F46-D34C-4C9C9D0335E2}"/>
              </a:ext>
            </a:extLst>
          </p:cNvPr>
          <p:cNvSpPr txBox="1"/>
          <p:nvPr/>
        </p:nvSpPr>
        <p:spPr>
          <a:xfrm>
            <a:off x="383356" y="1349651"/>
            <a:ext cx="6337484" cy="1015663"/>
          </a:xfrm>
          <a:prstGeom prst="rect">
            <a:avLst/>
          </a:prstGeom>
          <a:noFill/>
        </p:spPr>
        <p:txBody>
          <a:bodyPr wrap="square" rtlCol="0">
            <a:spAutoFit/>
          </a:bodyPr>
          <a:lstStyle/>
          <a:p>
            <a:r>
              <a:rPr lang="en-GB" sz="1200" dirty="0"/>
              <a:t>With your security constantly evolving to meet new threats, it can be easy to lose track of what’s in place, or where your weak spots are. Your business could be open to serious risk, and you might not even know it. Even when you’re aware of the risks, you might not have the right solution. While you can never remove risk completely, you can manage it, get the measure of it and spot what’s coming next.</a:t>
            </a:r>
          </a:p>
        </p:txBody>
      </p:sp>
      <p:sp>
        <p:nvSpPr>
          <p:cNvPr id="8" name="Text Placeholder 5">
            <a:extLst>
              <a:ext uri="{FF2B5EF4-FFF2-40B4-BE49-F238E27FC236}">
                <a16:creationId xmlns:a16="http://schemas.microsoft.com/office/drawing/2014/main" id="{3A36B0C8-9F5F-FCDC-86AC-E495E69CC3C0}"/>
              </a:ext>
            </a:extLst>
          </p:cNvPr>
          <p:cNvSpPr txBox="1">
            <a:spLocks/>
          </p:cNvSpPr>
          <p:nvPr/>
        </p:nvSpPr>
        <p:spPr>
          <a:xfrm>
            <a:off x="3556324" y="2834639"/>
            <a:ext cx="3164516" cy="2766125"/>
          </a:xfrm>
          <a:prstGeom prst="rect">
            <a:avLst/>
          </a:prstGeom>
        </p:spPr>
        <p:txBody>
          <a:bodyPr/>
          <a:lstStyle>
            <a:lvl1pPr marL="0" indent="0" algn="l" defTabSz="554500" rtl="0" eaLnBrk="1" latinLnBrk="0" hangingPunct="1">
              <a:lnSpc>
                <a:spcPct val="100000"/>
              </a:lnSpc>
              <a:spcBef>
                <a:spcPts val="606"/>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1pPr>
            <a:lvl2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2pPr>
            <a:lvl3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3pPr>
            <a:lvl4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4pPr>
            <a:lvl5pPr marL="0" indent="0" algn="l" defTabSz="554500" rtl="0" eaLnBrk="1" latinLnBrk="0" hangingPunct="1">
              <a:lnSpc>
                <a:spcPct val="100000"/>
              </a:lnSpc>
              <a:spcBef>
                <a:spcPts val="303"/>
              </a:spcBef>
              <a:buFont typeface="Arial" panose="020B0604020202020204" pitchFamily="34" charset="0"/>
              <a:buNone/>
              <a:defRPr lang="en-GB" sz="1698" b="0" kern="1200" dirty="0">
                <a:solidFill>
                  <a:srgbClr val="231F20"/>
                </a:solidFill>
                <a:latin typeface="BT Curve" panose="020B0503020203020204" pitchFamily="34" charset="0"/>
                <a:ea typeface="+mn-ea"/>
                <a:cs typeface="BT Curve" panose="020B0503020203020204" pitchFamily="34" charset="0"/>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lnSpc>
                <a:spcPct val="150000"/>
              </a:lnSpc>
            </a:pPr>
            <a:r>
              <a:rPr lang="en-GB" sz="2400" b="1" dirty="0">
                <a:solidFill>
                  <a:srgbClr val="5514B4"/>
                </a:solidFill>
              </a:rPr>
              <a:t>How does it work?</a:t>
            </a:r>
            <a:endParaRPr lang="en-GB" sz="2400" dirty="0">
              <a:solidFill>
                <a:srgbClr val="5514B4"/>
              </a:solidFill>
            </a:endParaRPr>
          </a:p>
          <a:p>
            <a:pPr marL="171450" indent="-171450">
              <a:buFont typeface="Arial" panose="020B0604020202020204" pitchFamily="34" charset="0"/>
              <a:buChar char="•"/>
            </a:pPr>
            <a:r>
              <a:rPr lang="en-GB" sz="1200" dirty="0"/>
              <a:t>We’ll conduct a series of interviews with key stakeholders to identify which security controls and processes are in place, their effectiveness, and where there are gaps.</a:t>
            </a:r>
          </a:p>
          <a:p>
            <a:pPr marL="171450" indent="-171450">
              <a:buFont typeface="Arial" panose="020B0604020202020204" pitchFamily="34" charset="0"/>
              <a:buChar char="•"/>
            </a:pPr>
            <a:r>
              <a:rPr lang="en-GB" sz="1200" dirty="0"/>
              <a:t>We will cover a wide range of areas, including people, process, and technical controls.</a:t>
            </a:r>
          </a:p>
          <a:p>
            <a:pPr marL="171450" indent="-171450">
              <a:buFont typeface="Arial" panose="020B0604020202020204" pitchFamily="34" charset="0"/>
              <a:buChar char="•"/>
            </a:pPr>
            <a:r>
              <a:rPr lang="en-GB" sz="1200" dirty="0"/>
              <a:t>We’ll give you a clear prioritised plan of what you can do to improve the effectiveness of your existing controls, plus we’ll identify where you need further controls. </a:t>
            </a:r>
            <a:endParaRPr lang="en-GB" dirty="0"/>
          </a:p>
        </p:txBody>
      </p:sp>
      <p:sp>
        <p:nvSpPr>
          <p:cNvPr id="9" name="Rectangle: Single Corner Rounded 8">
            <a:extLst>
              <a:ext uri="{FF2B5EF4-FFF2-40B4-BE49-F238E27FC236}">
                <a16:creationId xmlns:a16="http://schemas.microsoft.com/office/drawing/2014/main" id="{1935F4D1-0AFA-BD8F-796A-E9AC895F3C06}"/>
              </a:ext>
            </a:extLst>
          </p:cNvPr>
          <p:cNvSpPr/>
          <p:nvPr/>
        </p:nvSpPr>
        <p:spPr>
          <a:xfrm flipH="1">
            <a:off x="6830568" y="1366152"/>
            <a:ext cx="5361432" cy="5508349"/>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3E803B7-C745-A6C3-6946-E98C6F03525C}"/>
              </a:ext>
            </a:extLst>
          </p:cNvPr>
          <p:cNvSpPr txBox="1"/>
          <p:nvPr/>
        </p:nvSpPr>
        <p:spPr>
          <a:xfrm>
            <a:off x="7479792" y="1709879"/>
            <a:ext cx="4398264" cy="707886"/>
          </a:xfrm>
          <a:prstGeom prst="rect">
            <a:avLst/>
          </a:prstGeom>
          <a:noFill/>
        </p:spPr>
        <p:txBody>
          <a:bodyPr wrap="square">
            <a:spAutoFit/>
          </a:bodyPr>
          <a:lstStyle/>
          <a:p>
            <a:r>
              <a:rPr lang="en-GB" sz="2000" dirty="0">
                <a:solidFill>
                  <a:srgbClr val="FF80FF"/>
                </a:solidFill>
              </a:rPr>
              <a:t>Identify threats and define </a:t>
            </a:r>
          </a:p>
          <a:p>
            <a:r>
              <a:rPr lang="en-GB" sz="2000" dirty="0">
                <a:solidFill>
                  <a:srgbClr val="FF80FF"/>
                </a:solidFill>
              </a:rPr>
              <a:t>a strategy to protect your business</a:t>
            </a:r>
          </a:p>
        </p:txBody>
      </p:sp>
      <p:sp>
        <p:nvSpPr>
          <p:cNvPr id="12" name="TextBox 11">
            <a:extLst>
              <a:ext uri="{FF2B5EF4-FFF2-40B4-BE49-F238E27FC236}">
                <a16:creationId xmlns:a16="http://schemas.microsoft.com/office/drawing/2014/main" id="{79C098C2-DAAC-4891-E46F-DA0281CA8655}"/>
              </a:ext>
            </a:extLst>
          </p:cNvPr>
          <p:cNvSpPr txBox="1"/>
          <p:nvPr/>
        </p:nvSpPr>
        <p:spPr>
          <a:xfrm>
            <a:off x="7479792" y="2649973"/>
            <a:ext cx="941832" cy="461665"/>
          </a:xfrm>
          <a:prstGeom prst="rect">
            <a:avLst/>
          </a:prstGeom>
          <a:noFill/>
        </p:spPr>
        <p:txBody>
          <a:bodyPr wrap="square" rtlCol="0">
            <a:spAutoFit/>
          </a:bodyPr>
          <a:lstStyle/>
          <a:p>
            <a:r>
              <a:rPr lang="en-GB" sz="1200" dirty="0">
                <a:solidFill>
                  <a:srgbClr val="FF80FF"/>
                </a:solidFill>
              </a:rPr>
              <a:t>Scope and objectives</a:t>
            </a:r>
          </a:p>
        </p:txBody>
      </p:sp>
      <p:sp>
        <p:nvSpPr>
          <p:cNvPr id="14" name="TextBox 13">
            <a:extLst>
              <a:ext uri="{FF2B5EF4-FFF2-40B4-BE49-F238E27FC236}">
                <a16:creationId xmlns:a16="http://schemas.microsoft.com/office/drawing/2014/main" id="{BBF0AB66-FE55-1973-9872-AD427E57AD10}"/>
              </a:ext>
            </a:extLst>
          </p:cNvPr>
          <p:cNvSpPr txBox="1"/>
          <p:nvPr/>
        </p:nvSpPr>
        <p:spPr>
          <a:xfrm>
            <a:off x="7479792" y="3622940"/>
            <a:ext cx="941832" cy="646331"/>
          </a:xfrm>
          <a:prstGeom prst="rect">
            <a:avLst/>
          </a:prstGeom>
          <a:noFill/>
        </p:spPr>
        <p:txBody>
          <a:bodyPr wrap="square" rtlCol="0">
            <a:spAutoFit/>
          </a:bodyPr>
          <a:lstStyle/>
          <a:p>
            <a:r>
              <a:rPr lang="en-GB" sz="1200" dirty="0">
                <a:solidFill>
                  <a:srgbClr val="FF80FF"/>
                </a:solidFill>
              </a:rPr>
              <a:t>Review current controls</a:t>
            </a:r>
          </a:p>
        </p:txBody>
      </p:sp>
      <p:sp>
        <p:nvSpPr>
          <p:cNvPr id="15" name="TextBox 14">
            <a:extLst>
              <a:ext uri="{FF2B5EF4-FFF2-40B4-BE49-F238E27FC236}">
                <a16:creationId xmlns:a16="http://schemas.microsoft.com/office/drawing/2014/main" id="{9465D7E9-7DD0-1A56-6742-B5A3C67DE899}"/>
              </a:ext>
            </a:extLst>
          </p:cNvPr>
          <p:cNvSpPr txBox="1"/>
          <p:nvPr/>
        </p:nvSpPr>
        <p:spPr>
          <a:xfrm>
            <a:off x="7479792" y="4595907"/>
            <a:ext cx="941832" cy="461665"/>
          </a:xfrm>
          <a:prstGeom prst="rect">
            <a:avLst/>
          </a:prstGeom>
          <a:noFill/>
        </p:spPr>
        <p:txBody>
          <a:bodyPr wrap="square" rtlCol="0">
            <a:spAutoFit/>
          </a:bodyPr>
          <a:lstStyle/>
          <a:p>
            <a:r>
              <a:rPr lang="en-GB" sz="1200" dirty="0">
                <a:solidFill>
                  <a:srgbClr val="FF80FF"/>
                </a:solidFill>
              </a:rPr>
              <a:t>Define roadmap</a:t>
            </a:r>
          </a:p>
        </p:txBody>
      </p:sp>
      <p:sp>
        <p:nvSpPr>
          <p:cNvPr id="16" name="TextBox 15">
            <a:extLst>
              <a:ext uri="{FF2B5EF4-FFF2-40B4-BE49-F238E27FC236}">
                <a16:creationId xmlns:a16="http://schemas.microsoft.com/office/drawing/2014/main" id="{DE814AA0-9CCF-A439-C2B4-102059AE1403}"/>
              </a:ext>
            </a:extLst>
          </p:cNvPr>
          <p:cNvSpPr txBox="1"/>
          <p:nvPr/>
        </p:nvSpPr>
        <p:spPr>
          <a:xfrm>
            <a:off x="7479792" y="5568874"/>
            <a:ext cx="941832" cy="461665"/>
          </a:xfrm>
          <a:prstGeom prst="rect">
            <a:avLst/>
          </a:prstGeom>
          <a:noFill/>
        </p:spPr>
        <p:txBody>
          <a:bodyPr wrap="square" rtlCol="0">
            <a:spAutoFit/>
          </a:bodyPr>
          <a:lstStyle/>
          <a:p>
            <a:r>
              <a:rPr lang="en-GB" sz="1200" dirty="0">
                <a:solidFill>
                  <a:srgbClr val="7030A0"/>
                </a:solidFill>
              </a:rPr>
              <a:t>Report and review</a:t>
            </a:r>
          </a:p>
        </p:txBody>
      </p:sp>
      <p:sp>
        <p:nvSpPr>
          <p:cNvPr id="17" name="TextBox 16">
            <a:extLst>
              <a:ext uri="{FF2B5EF4-FFF2-40B4-BE49-F238E27FC236}">
                <a16:creationId xmlns:a16="http://schemas.microsoft.com/office/drawing/2014/main" id="{D65CB10B-53D1-1C02-E2ED-1ADEAA001430}"/>
              </a:ext>
            </a:extLst>
          </p:cNvPr>
          <p:cNvSpPr txBox="1"/>
          <p:nvPr/>
        </p:nvSpPr>
        <p:spPr>
          <a:xfrm>
            <a:off x="10075022" y="2654349"/>
            <a:ext cx="1703833" cy="769441"/>
          </a:xfrm>
          <a:prstGeom prst="rect">
            <a:avLst/>
          </a:prstGeom>
          <a:noFill/>
        </p:spPr>
        <p:txBody>
          <a:bodyPr wrap="square" rtlCol="0">
            <a:spAutoFit/>
          </a:bodyPr>
          <a:lstStyle/>
          <a:p>
            <a:r>
              <a:rPr lang="en-GB" sz="1100" dirty="0">
                <a:solidFill>
                  <a:srgbClr val="7030A0"/>
                </a:solidFill>
              </a:rPr>
              <a:t>Agree on the scope </a:t>
            </a:r>
          </a:p>
          <a:p>
            <a:r>
              <a:rPr lang="en-GB" sz="1100" dirty="0">
                <a:solidFill>
                  <a:srgbClr val="7030A0"/>
                </a:solidFill>
              </a:rPr>
              <a:t>and objectives for </a:t>
            </a:r>
          </a:p>
          <a:p>
            <a:r>
              <a:rPr lang="en-GB" sz="1100" dirty="0">
                <a:solidFill>
                  <a:srgbClr val="7030A0"/>
                </a:solidFill>
              </a:rPr>
              <a:t>your Security Health </a:t>
            </a:r>
          </a:p>
          <a:p>
            <a:r>
              <a:rPr lang="en-GB" sz="1100" dirty="0">
                <a:solidFill>
                  <a:srgbClr val="7030A0"/>
                </a:solidFill>
              </a:rPr>
              <a:t>Check journey</a:t>
            </a:r>
          </a:p>
        </p:txBody>
      </p:sp>
      <p:sp>
        <p:nvSpPr>
          <p:cNvPr id="21" name="TextBox 20">
            <a:extLst>
              <a:ext uri="{FF2B5EF4-FFF2-40B4-BE49-F238E27FC236}">
                <a16:creationId xmlns:a16="http://schemas.microsoft.com/office/drawing/2014/main" id="{52B0EF0B-DA08-4A38-9729-D96AC0364F1C}"/>
              </a:ext>
            </a:extLst>
          </p:cNvPr>
          <p:cNvSpPr txBox="1"/>
          <p:nvPr/>
        </p:nvSpPr>
        <p:spPr>
          <a:xfrm>
            <a:off x="10075021" y="3625221"/>
            <a:ext cx="1703834" cy="938719"/>
          </a:xfrm>
          <a:prstGeom prst="rect">
            <a:avLst/>
          </a:prstGeom>
          <a:noFill/>
        </p:spPr>
        <p:txBody>
          <a:bodyPr wrap="square" rtlCol="0">
            <a:spAutoFit/>
          </a:bodyPr>
          <a:lstStyle/>
          <a:p>
            <a:r>
              <a:rPr lang="en-GB" sz="1100" dirty="0">
                <a:solidFill>
                  <a:srgbClr val="7030A0"/>
                </a:solidFill>
              </a:rPr>
              <a:t>We’ll identify your current controls and security processes before providing a gap analysis</a:t>
            </a:r>
          </a:p>
        </p:txBody>
      </p:sp>
      <p:sp>
        <p:nvSpPr>
          <p:cNvPr id="22" name="TextBox 21">
            <a:extLst>
              <a:ext uri="{FF2B5EF4-FFF2-40B4-BE49-F238E27FC236}">
                <a16:creationId xmlns:a16="http://schemas.microsoft.com/office/drawing/2014/main" id="{531B952D-1AF7-7F3D-3C36-4560A27C127A}"/>
              </a:ext>
            </a:extLst>
          </p:cNvPr>
          <p:cNvSpPr txBox="1"/>
          <p:nvPr/>
        </p:nvSpPr>
        <p:spPr>
          <a:xfrm>
            <a:off x="10075020" y="4596093"/>
            <a:ext cx="1703833" cy="600164"/>
          </a:xfrm>
          <a:prstGeom prst="rect">
            <a:avLst/>
          </a:prstGeom>
          <a:noFill/>
        </p:spPr>
        <p:txBody>
          <a:bodyPr wrap="square" rtlCol="0">
            <a:spAutoFit/>
          </a:bodyPr>
          <a:lstStyle/>
          <a:p>
            <a:r>
              <a:rPr lang="en-GB" sz="1100" dirty="0">
                <a:solidFill>
                  <a:srgbClr val="7030A0"/>
                </a:solidFill>
              </a:rPr>
              <a:t>Set out a high-level roadmap of prioritised activities.</a:t>
            </a:r>
          </a:p>
        </p:txBody>
      </p:sp>
      <p:sp>
        <p:nvSpPr>
          <p:cNvPr id="23" name="TextBox 22">
            <a:extLst>
              <a:ext uri="{FF2B5EF4-FFF2-40B4-BE49-F238E27FC236}">
                <a16:creationId xmlns:a16="http://schemas.microsoft.com/office/drawing/2014/main" id="{53D8BC0F-166B-2F7E-FDC4-6614B1CE69CD}"/>
              </a:ext>
            </a:extLst>
          </p:cNvPr>
          <p:cNvSpPr txBox="1"/>
          <p:nvPr/>
        </p:nvSpPr>
        <p:spPr>
          <a:xfrm>
            <a:off x="10075019" y="5566965"/>
            <a:ext cx="1530095" cy="600164"/>
          </a:xfrm>
          <a:prstGeom prst="rect">
            <a:avLst/>
          </a:prstGeom>
          <a:noFill/>
        </p:spPr>
        <p:txBody>
          <a:bodyPr wrap="square" rtlCol="0">
            <a:spAutoFit/>
          </a:bodyPr>
          <a:lstStyle/>
          <a:p>
            <a:r>
              <a:rPr lang="en-GB" sz="1100" dirty="0">
                <a:solidFill>
                  <a:srgbClr val="7030A0"/>
                </a:solidFill>
              </a:rPr>
              <a:t>Discuss prioritised </a:t>
            </a:r>
          </a:p>
          <a:p>
            <a:r>
              <a:rPr lang="en-GB" sz="1100" dirty="0">
                <a:solidFill>
                  <a:srgbClr val="7030A0"/>
                </a:solidFill>
              </a:rPr>
              <a:t>actions and agree </a:t>
            </a:r>
          </a:p>
          <a:p>
            <a:r>
              <a:rPr lang="en-GB" sz="1100" dirty="0">
                <a:solidFill>
                  <a:srgbClr val="7030A0"/>
                </a:solidFill>
              </a:rPr>
              <a:t>on next steps</a:t>
            </a:r>
          </a:p>
        </p:txBody>
      </p:sp>
      <p:cxnSp>
        <p:nvCxnSpPr>
          <p:cNvPr id="25" name="Straight Connector 24">
            <a:extLst>
              <a:ext uri="{FF2B5EF4-FFF2-40B4-BE49-F238E27FC236}">
                <a16:creationId xmlns:a16="http://schemas.microsoft.com/office/drawing/2014/main" id="{616F5EE0-51B9-3899-93A7-BB880DB53010}"/>
              </a:ext>
            </a:extLst>
          </p:cNvPr>
          <p:cNvCxnSpPr/>
          <p:nvPr/>
        </p:nvCxnSpPr>
        <p:spPr>
          <a:xfrm>
            <a:off x="8561687" y="2772419"/>
            <a:ext cx="0" cy="2857564"/>
          </a:xfrm>
          <a:prstGeom prst="line">
            <a:avLst/>
          </a:prstGeom>
          <a:ln w="15875">
            <a:gradFill>
              <a:gsLst>
                <a:gs pos="0">
                  <a:schemeClr val="accent1">
                    <a:lumMod val="5000"/>
                    <a:lumOff val="95000"/>
                  </a:schemeClr>
                </a:gs>
                <a:gs pos="100000">
                  <a:srgbClr val="7030A0"/>
                </a:gs>
                <a:gs pos="68000">
                  <a:schemeClr val="accent1">
                    <a:lumMod val="45000"/>
                    <a:lumOff val="55000"/>
                  </a:schemeClr>
                </a:gs>
                <a:gs pos="0">
                  <a:srgbClr val="FF80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379A815-C411-BDED-9F93-AB7D3249BF41}"/>
              </a:ext>
            </a:extLst>
          </p:cNvPr>
          <p:cNvSpPr/>
          <p:nvPr/>
        </p:nvSpPr>
        <p:spPr>
          <a:xfrm>
            <a:off x="8502251" y="2726699"/>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9D62595-0A61-9BAE-E5AA-D0F887B48CFD}"/>
              </a:ext>
            </a:extLst>
          </p:cNvPr>
          <p:cNvSpPr/>
          <p:nvPr/>
        </p:nvSpPr>
        <p:spPr>
          <a:xfrm>
            <a:off x="8511395" y="3652159"/>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8A116EE-43D1-DCA3-05E4-A1AE052AEF8B}"/>
              </a:ext>
            </a:extLst>
          </p:cNvPr>
          <p:cNvSpPr/>
          <p:nvPr/>
        </p:nvSpPr>
        <p:spPr>
          <a:xfrm>
            <a:off x="8502250" y="4625126"/>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2C0ECC6A-9915-EE73-9EE4-B932F333C59E}"/>
              </a:ext>
            </a:extLst>
          </p:cNvPr>
          <p:cNvCxnSpPr>
            <a:cxnSpLocks/>
            <a:stCxn id="34" idx="2"/>
            <a:endCxn id="26" idx="6"/>
          </p:cNvCxnSpPr>
          <p:nvPr/>
        </p:nvCxnSpPr>
        <p:spPr>
          <a:xfrm flipH="1">
            <a:off x="8602834" y="2772415"/>
            <a:ext cx="1264162" cy="4"/>
          </a:xfrm>
          <a:prstGeom prst="line">
            <a:avLst/>
          </a:prstGeom>
          <a:ln w="158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Oval 33">
            <a:extLst>
              <a:ext uri="{FF2B5EF4-FFF2-40B4-BE49-F238E27FC236}">
                <a16:creationId xmlns:a16="http://schemas.microsoft.com/office/drawing/2014/main" id="{9BA80384-1965-C5D6-6F4E-A8C459886665}"/>
              </a:ext>
            </a:extLst>
          </p:cNvPr>
          <p:cNvSpPr/>
          <p:nvPr/>
        </p:nvSpPr>
        <p:spPr>
          <a:xfrm>
            <a:off x="9866996" y="2726695"/>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EDA4EF10-0B02-160D-841C-59DD8F24AA14}"/>
              </a:ext>
            </a:extLst>
          </p:cNvPr>
          <p:cNvCxnSpPr>
            <a:cxnSpLocks/>
            <a:stCxn id="36" idx="2"/>
          </p:cNvCxnSpPr>
          <p:nvPr/>
        </p:nvCxnSpPr>
        <p:spPr>
          <a:xfrm flipH="1">
            <a:off x="8611977" y="3697876"/>
            <a:ext cx="1264162" cy="4"/>
          </a:xfrm>
          <a:prstGeom prst="line">
            <a:avLst/>
          </a:prstGeom>
          <a:ln w="158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Oval 35">
            <a:extLst>
              <a:ext uri="{FF2B5EF4-FFF2-40B4-BE49-F238E27FC236}">
                <a16:creationId xmlns:a16="http://schemas.microsoft.com/office/drawing/2014/main" id="{03A3C420-E9E2-AC62-B3F3-D1641105B689}"/>
              </a:ext>
            </a:extLst>
          </p:cNvPr>
          <p:cNvSpPr/>
          <p:nvPr/>
        </p:nvSpPr>
        <p:spPr>
          <a:xfrm>
            <a:off x="9876139" y="3652156"/>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228E76B6-26CE-309C-BF05-D136F2FCB030}"/>
              </a:ext>
            </a:extLst>
          </p:cNvPr>
          <p:cNvCxnSpPr>
            <a:cxnSpLocks/>
            <a:stCxn id="38" idx="6"/>
          </p:cNvCxnSpPr>
          <p:nvPr/>
        </p:nvCxnSpPr>
        <p:spPr>
          <a:xfrm flipH="1">
            <a:off x="8607403" y="4678200"/>
            <a:ext cx="1364745" cy="4"/>
          </a:xfrm>
          <a:prstGeom prst="line">
            <a:avLst/>
          </a:prstGeom>
          <a:ln w="158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72C8FE54-52DF-2930-3D40-8C660737942E}"/>
              </a:ext>
            </a:extLst>
          </p:cNvPr>
          <p:cNvSpPr/>
          <p:nvPr/>
        </p:nvSpPr>
        <p:spPr>
          <a:xfrm>
            <a:off x="9871565" y="4632480"/>
            <a:ext cx="100583" cy="91439"/>
          </a:xfrm>
          <a:prstGeom prst="ellipse">
            <a:avLst/>
          </a:prstGeom>
          <a:solidFill>
            <a:schemeClr val="bg1">
              <a:lumMod val="95000"/>
            </a:schemeClr>
          </a:solidFill>
          <a:ln>
            <a:solidFill>
              <a:srgbClr val="FF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C8427F5A-A65F-CE65-3312-8C3A02A1AF1B}"/>
              </a:ext>
            </a:extLst>
          </p:cNvPr>
          <p:cNvCxnSpPr>
            <a:cxnSpLocks/>
          </p:cNvCxnSpPr>
          <p:nvPr/>
        </p:nvCxnSpPr>
        <p:spPr>
          <a:xfrm flipH="1">
            <a:off x="8593688" y="5654730"/>
            <a:ext cx="1369317" cy="1"/>
          </a:xfrm>
          <a:prstGeom prst="line">
            <a:avLst/>
          </a:prstGeom>
          <a:ln w="15875" cap="flat" cmpd="sng" algn="ctr">
            <a:solidFill>
              <a:srgbClr val="5514B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Oval 39">
            <a:extLst>
              <a:ext uri="{FF2B5EF4-FFF2-40B4-BE49-F238E27FC236}">
                <a16:creationId xmlns:a16="http://schemas.microsoft.com/office/drawing/2014/main" id="{49070382-CC7F-F255-131A-64AD40BD5C9E}"/>
              </a:ext>
            </a:extLst>
          </p:cNvPr>
          <p:cNvSpPr/>
          <p:nvPr/>
        </p:nvSpPr>
        <p:spPr>
          <a:xfrm>
            <a:off x="9862422" y="5609010"/>
            <a:ext cx="100583" cy="91439"/>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A021A29-05DA-1467-24CB-A218AF9DB5D9}"/>
              </a:ext>
            </a:extLst>
          </p:cNvPr>
          <p:cNvSpPr/>
          <p:nvPr/>
        </p:nvSpPr>
        <p:spPr>
          <a:xfrm>
            <a:off x="8511394" y="5600764"/>
            <a:ext cx="100583" cy="91439"/>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912F42E-4AFE-804C-B275-8AE550F7EAFC}"/>
              </a:ext>
            </a:extLst>
          </p:cNvPr>
          <p:cNvSpPr txBox="1"/>
          <p:nvPr/>
        </p:nvSpPr>
        <p:spPr>
          <a:xfrm>
            <a:off x="383356" y="6512766"/>
            <a:ext cx="2715808" cy="230832"/>
          </a:xfrm>
          <a:prstGeom prst="rect">
            <a:avLst/>
          </a:prstGeom>
          <a:noFill/>
        </p:spPr>
        <p:txBody>
          <a:bodyPr wrap="none" rtlCol="0">
            <a:spAutoFit/>
          </a:bodyPr>
          <a:lstStyle/>
          <a:p>
            <a:r>
              <a:rPr lang="en-GB" sz="900" dirty="0">
                <a:solidFill>
                  <a:srgbClr val="7030A0"/>
                </a:solidFill>
              </a:rPr>
              <a:t> </a:t>
            </a:r>
            <a:r>
              <a:rPr lang="en-GB" sz="900" baseline="30000" dirty="0">
                <a:solidFill>
                  <a:srgbClr val="7030A0"/>
                </a:solidFill>
              </a:rPr>
              <a:t>1</a:t>
            </a:r>
            <a:r>
              <a:rPr lang="en-GB" sz="900" dirty="0">
                <a:solidFill>
                  <a:srgbClr val="7030A0"/>
                </a:solidFill>
              </a:rPr>
              <a:t>Source: IBM, cost of a data breach </a:t>
            </a:r>
            <a:r>
              <a:rPr lang="en-GB" sz="900">
                <a:solidFill>
                  <a:srgbClr val="7030A0"/>
                </a:solidFill>
              </a:rPr>
              <a:t>report 2023</a:t>
            </a:r>
            <a:endParaRPr lang="en-GB" sz="900" dirty="0">
              <a:solidFill>
                <a:srgbClr val="7030A0"/>
              </a:solidFill>
            </a:endParaRPr>
          </a:p>
        </p:txBody>
      </p:sp>
    </p:spTree>
    <p:extLst>
      <p:ext uri="{BB962C8B-B14F-4D97-AF65-F5344CB8AC3E}">
        <p14:creationId xmlns:p14="http://schemas.microsoft.com/office/powerpoint/2010/main" val="249090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9000" r="12000" b="-9000"/>
          </a:stretch>
        </a:blip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73FB8554-D1A5-6D04-DB24-702ED61DAF3E}"/>
              </a:ext>
            </a:extLst>
          </p:cNvPr>
          <p:cNvSpPr/>
          <p:nvPr/>
        </p:nvSpPr>
        <p:spPr>
          <a:xfrm flipV="1">
            <a:off x="0" y="0"/>
            <a:ext cx="3950208" cy="4553527"/>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B0A3B4E6-06A9-5959-948A-D9BE99CEEAA7}"/>
              </a:ext>
            </a:extLst>
          </p:cNvPr>
          <p:cNvSpPr>
            <a:spLocks noGrp="1"/>
          </p:cNvSpPr>
          <p:nvPr>
            <p:ph type="body" sz="quarter" idx="10"/>
          </p:nvPr>
        </p:nvSpPr>
        <p:spPr>
          <a:xfrm>
            <a:off x="351494" y="474419"/>
            <a:ext cx="3306105" cy="2766125"/>
          </a:xfrm>
        </p:spPr>
        <p:txBody>
          <a:bodyPr/>
          <a:lstStyle/>
          <a:p>
            <a:pPr>
              <a:lnSpc>
                <a:spcPct val="150000"/>
              </a:lnSpc>
            </a:pPr>
            <a:r>
              <a:rPr lang="en-GB" sz="2400" b="1" dirty="0">
                <a:solidFill>
                  <a:srgbClr val="5514B4"/>
                </a:solidFill>
              </a:rPr>
              <a:t>What you’ll get</a:t>
            </a:r>
            <a:endParaRPr lang="en-GB" sz="2400" dirty="0">
              <a:solidFill>
                <a:srgbClr val="5514B4"/>
              </a:solidFill>
            </a:endParaRPr>
          </a:p>
          <a:p>
            <a:r>
              <a:rPr lang="en-GB" sz="1100" dirty="0"/>
              <a:t>With our Security Health Check, we get into the detail of your cyber security. And this includes using industry-leading knowledge like –</a:t>
            </a:r>
          </a:p>
          <a:p>
            <a:pPr marL="171450" indent="-171450">
              <a:buFont typeface="Arial" panose="020B0604020202020204" pitchFamily="34" charset="0"/>
              <a:buChar char="•"/>
            </a:pPr>
            <a:r>
              <a:rPr lang="en-GB" sz="1100" dirty="0"/>
              <a:t>A report based upon an industry standard control framework, such as the Centre for Internet Security Critical Security Controls or NIST Cyber Framework. This will include best practice guidelines for cyber-security. </a:t>
            </a:r>
          </a:p>
          <a:p>
            <a:pPr marL="171450" indent="-171450">
              <a:buFont typeface="Arial" panose="020B0604020202020204" pitchFamily="34" charset="0"/>
              <a:buChar char="•"/>
            </a:pPr>
            <a:r>
              <a:rPr lang="en-GB" sz="1100" dirty="0"/>
              <a:t>A prioritised list of recommendations and an overall maturity level assessment of your business. We will include a plan to address any gaps with a high-level roadmap.</a:t>
            </a:r>
          </a:p>
          <a:p>
            <a:pPr marL="171450" indent="-171450">
              <a:buFont typeface="Arial" panose="020B0604020202020204" pitchFamily="34" charset="0"/>
              <a:buChar char="•"/>
            </a:pPr>
            <a:r>
              <a:rPr lang="en-GB" sz="1100" dirty="0"/>
              <a:t>A formal presentation of the findings and recommendations written so that it's easy to present to the board as to why changes and improvements need to be made. </a:t>
            </a:r>
            <a:endParaRPr lang="en-US" sz="1100" dirty="0"/>
          </a:p>
        </p:txBody>
      </p:sp>
      <p:sp>
        <p:nvSpPr>
          <p:cNvPr id="19" name="Rectangle 18">
            <a:extLst>
              <a:ext uri="{FF2B5EF4-FFF2-40B4-BE49-F238E27FC236}">
                <a16:creationId xmlns:a16="http://schemas.microsoft.com/office/drawing/2014/main" id="{4A700731-C20D-D545-D57B-F127EF401395}"/>
              </a:ext>
            </a:extLst>
          </p:cNvPr>
          <p:cNvSpPr/>
          <p:nvPr/>
        </p:nvSpPr>
        <p:spPr>
          <a:xfrm>
            <a:off x="8110728" y="0"/>
            <a:ext cx="408127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5">
            <a:extLst>
              <a:ext uri="{FF2B5EF4-FFF2-40B4-BE49-F238E27FC236}">
                <a16:creationId xmlns:a16="http://schemas.microsoft.com/office/drawing/2014/main" id="{C0F062B7-2B31-7657-6F6D-731643E54360}"/>
              </a:ext>
            </a:extLst>
          </p:cNvPr>
          <p:cNvSpPr txBox="1">
            <a:spLocks/>
          </p:cNvSpPr>
          <p:nvPr/>
        </p:nvSpPr>
        <p:spPr>
          <a:xfrm>
            <a:off x="8540498" y="474418"/>
            <a:ext cx="3306105" cy="2766125"/>
          </a:xfrm>
          <a:prstGeom prst="rect">
            <a:avLst/>
          </a:prstGeom>
        </p:spPr>
        <p:txBody>
          <a:bodyPr/>
          <a:lstStyle>
            <a:lvl1pPr marL="0" indent="0" algn="l" defTabSz="554500" rtl="0" eaLnBrk="1" latinLnBrk="0" hangingPunct="1">
              <a:lnSpc>
                <a:spcPct val="100000"/>
              </a:lnSpc>
              <a:spcBef>
                <a:spcPts val="606"/>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1pPr>
            <a:lvl2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2pPr>
            <a:lvl3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3pPr>
            <a:lvl4pPr marL="0" indent="0" algn="l" defTabSz="554500" rtl="0" eaLnBrk="1" latinLnBrk="0" hangingPunct="1">
              <a:lnSpc>
                <a:spcPct val="100000"/>
              </a:lnSpc>
              <a:spcBef>
                <a:spcPts val="303"/>
              </a:spcBef>
              <a:buFont typeface="Arial" panose="020B0604020202020204" pitchFamily="34" charset="0"/>
              <a:buNone/>
              <a:defRPr lang="en-US" sz="1698" b="0" kern="1200" dirty="0" smtClean="0">
                <a:solidFill>
                  <a:srgbClr val="231F20"/>
                </a:solidFill>
                <a:latin typeface="BT Curve" panose="020B0503020203020204" pitchFamily="34" charset="0"/>
                <a:ea typeface="+mn-ea"/>
                <a:cs typeface="BT Curve" panose="020B0503020203020204" pitchFamily="34" charset="0"/>
              </a:defRPr>
            </a:lvl4pPr>
            <a:lvl5pPr marL="0" indent="0" algn="l" defTabSz="554500" rtl="0" eaLnBrk="1" latinLnBrk="0" hangingPunct="1">
              <a:lnSpc>
                <a:spcPct val="100000"/>
              </a:lnSpc>
              <a:spcBef>
                <a:spcPts val="303"/>
              </a:spcBef>
              <a:buFont typeface="Arial" panose="020B0604020202020204" pitchFamily="34" charset="0"/>
              <a:buNone/>
              <a:defRPr lang="en-GB" sz="1698" b="0" kern="1200" dirty="0">
                <a:solidFill>
                  <a:srgbClr val="231F20"/>
                </a:solidFill>
                <a:latin typeface="BT Curve" panose="020B0503020203020204" pitchFamily="34" charset="0"/>
                <a:ea typeface="+mn-ea"/>
                <a:cs typeface="BT Curve" panose="020B0503020203020204" pitchFamily="34" charset="0"/>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lnSpc>
                <a:spcPct val="150000"/>
              </a:lnSpc>
            </a:pPr>
            <a:r>
              <a:rPr lang="en-GB" sz="2400" b="1" dirty="0">
                <a:solidFill>
                  <a:srgbClr val="5514B4"/>
                </a:solidFill>
              </a:rPr>
              <a:t>Why choose us?</a:t>
            </a:r>
            <a:endParaRPr lang="en-GB" sz="2400" dirty="0">
              <a:solidFill>
                <a:srgbClr val="5514B4"/>
              </a:solidFill>
            </a:endParaRPr>
          </a:p>
          <a:p>
            <a:r>
              <a:rPr lang="en-GB" sz="1600" dirty="0">
                <a:solidFill>
                  <a:srgbClr val="FF80FF"/>
                </a:solidFill>
              </a:rPr>
              <a:t>Crucial connections</a:t>
            </a:r>
          </a:p>
          <a:p>
            <a:r>
              <a:rPr lang="en-GB" sz="1100" dirty="0"/>
              <a:t>Because of our position in the industry, we’ve got a ringside seat on security. We’re connected to some of the biggest names in cyber security – giving you access to industry leading insights and analysis. Our combined knowledge will help identify threats based on adversary, industry and vertical analysis – and their relevance to you.</a:t>
            </a:r>
          </a:p>
          <a:p>
            <a:r>
              <a:rPr lang="en-GB" sz="1600" dirty="0">
                <a:solidFill>
                  <a:srgbClr val="FF80FF"/>
                </a:solidFill>
              </a:rPr>
              <a:t>Global experience</a:t>
            </a:r>
          </a:p>
          <a:p>
            <a:r>
              <a:rPr lang="en-GB" sz="1100" dirty="0"/>
              <a:t>We’ve got many years of experience in protecting both ourselves and other organisations across the world. From the smallest SME to the biggest business, we’ve guided and protected them from a whole host of security threats – and we could do the same for you. </a:t>
            </a:r>
          </a:p>
          <a:p>
            <a:r>
              <a:rPr lang="en-GB" sz="1600" dirty="0">
                <a:solidFill>
                  <a:srgbClr val="FF80FF"/>
                </a:solidFill>
              </a:rPr>
              <a:t>First-class credentials</a:t>
            </a:r>
          </a:p>
          <a:p>
            <a:r>
              <a:rPr lang="en-GB" sz="1100" dirty="0"/>
              <a:t>Our Security Advisory team are experts across the cyber security landscape, holding certifications like CISSP, CISA, CISM, CGEIT, QSA, CCEP, CCEP-I, CIPP, CIPT and ITIL.</a:t>
            </a:r>
          </a:p>
          <a:p>
            <a:r>
              <a:rPr lang="en-GB" sz="1100" dirty="0"/>
              <a:t>Plus, we’ve been accredited by Lloyd’s Register Quality Assurance for the ISO9001:2008 quality management system since 2003. So our consulting services have been around for a while, improving year on year to bring you the best quality of service possible.</a:t>
            </a:r>
          </a:p>
        </p:txBody>
      </p:sp>
    </p:spTree>
    <p:extLst>
      <p:ext uri="{BB962C8B-B14F-4D97-AF65-F5344CB8AC3E}">
        <p14:creationId xmlns:p14="http://schemas.microsoft.com/office/powerpoint/2010/main" val="51984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AB25AC-572A-D314-E945-78F490E2D59F}"/>
              </a:ext>
            </a:extLst>
          </p:cNvPr>
          <p:cNvSpPr>
            <a:spLocks noGrp="1"/>
          </p:cNvSpPr>
          <p:nvPr>
            <p:ph type="title"/>
          </p:nvPr>
        </p:nvSpPr>
        <p:spPr>
          <a:xfrm>
            <a:off x="391750" y="1956682"/>
            <a:ext cx="10515058" cy="535531"/>
          </a:xfrm>
        </p:spPr>
        <p:txBody>
          <a:bodyPr/>
          <a:lstStyle/>
          <a:p>
            <a:r>
              <a:rPr lang="da-DK" sz="3200" dirty="0" err="1"/>
              <a:t>Let’s</a:t>
            </a:r>
            <a:r>
              <a:rPr lang="da-DK" sz="3200" dirty="0"/>
              <a:t> </a:t>
            </a:r>
            <a:r>
              <a:rPr lang="da-DK" sz="3200" dirty="0" err="1"/>
              <a:t>get</a:t>
            </a:r>
            <a:r>
              <a:rPr lang="da-DK" sz="3200" dirty="0"/>
              <a:t> </a:t>
            </a:r>
            <a:r>
              <a:rPr lang="da-DK" sz="3200" dirty="0" err="1"/>
              <a:t>your</a:t>
            </a:r>
            <a:r>
              <a:rPr lang="da-DK" sz="3200" dirty="0"/>
              <a:t> </a:t>
            </a:r>
            <a:r>
              <a:rPr lang="da-DK" sz="3200" dirty="0" err="1"/>
              <a:t>journey</a:t>
            </a:r>
            <a:r>
              <a:rPr lang="da-DK" sz="3200" dirty="0"/>
              <a:t> </a:t>
            </a:r>
            <a:r>
              <a:rPr lang="da-DK" sz="3200" dirty="0" err="1"/>
              <a:t>started</a:t>
            </a:r>
            <a:endParaRPr lang="en-US" sz="3200" dirty="0"/>
          </a:p>
        </p:txBody>
      </p:sp>
      <p:sp>
        <p:nvSpPr>
          <p:cNvPr id="8" name="Date Placeholder 3">
            <a:extLst>
              <a:ext uri="{FF2B5EF4-FFF2-40B4-BE49-F238E27FC236}">
                <a16:creationId xmlns:a16="http://schemas.microsoft.com/office/drawing/2014/main" id="{39FB47B7-9923-EAEA-A471-EDE865EAC735}"/>
              </a:ext>
            </a:extLst>
          </p:cNvPr>
          <p:cNvSpPr>
            <a:spLocks noGrp="1"/>
          </p:cNvSpPr>
          <p:nvPr>
            <p:ph type="dt" sz="half" idx="11"/>
          </p:nvPr>
        </p:nvSpPr>
        <p:spPr>
          <a:xfrm>
            <a:off x="492334" y="5357143"/>
            <a:ext cx="4826311" cy="1361269"/>
          </a:xfrm>
        </p:spPr>
        <p:txBody>
          <a:bodyPr/>
          <a:lstStyle/>
          <a:p>
            <a:pPr marL="7701">
              <a:spcBef>
                <a:spcPts val="69"/>
              </a:spcBef>
            </a:pPr>
            <a:r>
              <a:rPr lang="en-GB" sz="800" b="1" dirty="0"/>
              <a:t>Offices worldwide</a:t>
            </a:r>
          </a:p>
          <a:p>
            <a:pPr marL="7701">
              <a:spcBef>
                <a:spcPts val="69"/>
              </a:spcBef>
            </a:pPr>
            <a:r>
              <a:rPr lang="en-GB" sz="800" dirty="0"/>
              <a:t>The health check usually takes around two weeks and assumes remote delivery.</a:t>
            </a:r>
          </a:p>
          <a:p>
            <a:pPr marL="7701">
              <a:spcBef>
                <a:spcPts val="69"/>
              </a:spcBef>
            </a:pPr>
            <a:r>
              <a:rPr lang="en-GB" sz="800" dirty="0"/>
              <a:t>We might only be able to focus on higher severity issues during the two week engagement. </a:t>
            </a:r>
          </a:p>
          <a:p>
            <a:pPr marL="7701">
              <a:spcBef>
                <a:spcPts val="69"/>
              </a:spcBef>
            </a:pPr>
            <a:r>
              <a:rPr lang="en-GB" sz="800" dirty="0"/>
              <a:t>But this will be agreed during the scoping phase and can be amended under change control.</a:t>
            </a:r>
          </a:p>
          <a:p>
            <a:pPr marL="7701">
              <a:spcBef>
                <a:spcPts val="69"/>
              </a:spcBef>
            </a:pPr>
            <a:r>
              <a:rPr lang="en-GB" sz="800" dirty="0"/>
              <a:t>Products and services described here are provided on our terms and conditions for Advisory </a:t>
            </a:r>
          </a:p>
          <a:p>
            <a:pPr marL="7701">
              <a:spcBef>
                <a:spcPts val="69"/>
              </a:spcBef>
            </a:pPr>
            <a:r>
              <a:rPr lang="en-GB" sz="800" dirty="0"/>
              <a:t>Services and our general terms, which can be provided upon request. </a:t>
            </a:r>
          </a:p>
          <a:p>
            <a:pPr marL="7701">
              <a:spcBef>
                <a:spcPts val="69"/>
              </a:spcBef>
            </a:pPr>
            <a:r>
              <a:rPr lang="en-GB" sz="800" dirty="0"/>
              <a:t>Nothing in this publication forms any part of any contract. </a:t>
            </a:r>
          </a:p>
          <a:p>
            <a:pPr marL="7701">
              <a:spcBef>
                <a:spcPts val="69"/>
              </a:spcBef>
            </a:pPr>
            <a:r>
              <a:rPr lang="en-GB" sz="800" dirty="0"/>
              <a:t>© British Telecommunications plc 2022. Registered office: 1 Braham Street, London E1 8EE. </a:t>
            </a:r>
          </a:p>
          <a:p>
            <a:pPr marL="7701">
              <a:spcBef>
                <a:spcPts val="69"/>
              </a:spcBef>
            </a:pPr>
            <a:r>
              <a:rPr lang="en-GB" sz="800" dirty="0"/>
              <a:t>Registered in England No. 1800000.</a:t>
            </a:r>
          </a:p>
          <a:p>
            <a:pPr marL="7701">
              <a:spcBef>
                <a:spcPts val="69"/>
              </a:spcBef>
            </a:pPr>
            <a:r>
              <a:rPr lang="en-GB" sz="800" dirty="0"/>
              <a:t>October 2023</a:t>
            </a:r>
          </a:p>
        </p:txBody>
      </p:sp>
      <p:sp>
        <p:nvSpPr>
          <p:cNvPr id="9" name="TextBox 8">
            <a:extLst>
              <a:ext uri="{FF2B5EF4-FFF2-40B4-BE49-F238E27FC236}">
                <a16:creationId xmlns:a16="http://schemas.microsoft.com/office/drawing/2014/main" id="{EA10FA66-B4C7-A2B6-DAAA-9EC7245DD3FF}"/>
              </a:ext>
            </a:extLst>
          </p:cNvPr>
          <p:cNvSpPr txBox="1"/>
          <p:nvPr/>
        </p:nvSpPr>
        <p:spPr>
          <a:xfrm>
            <a:off x="391750" y="2598003"/>
            <a:ext cx="5159169" cy="830997"/>
          </a:xfrm>
          <a:prstGeom prst="rect">
            <a:avLst/>
          </a:prstGeom>
          <a:noFill/>
        </p:spPr>
        <p:txBody>
          <a:bodyPr wrap="none" rtlCol="0">
            <a:spAutoFit/>
          </a:bodyPr>
          <a:lstStyle/>
          <a:p>
            <a:r>
              <a:rPr lang="en-GB" sz="1200" dirty="0">
                <a:solidFill>
                  <a:schemeClr val="bg1"/>
                </a:solidFill>
              </a:rPr>
              <a:t>We want to get your security and cyber defences to the best place </a:t>
            </a:r>
          </a:p>
          <a:p>
            <a:r>
              <a:rPr lang="en-GB" sz="1200" dirty="0">
                <a:solidFill>
                  <a:schemeClr val="bg1"/>
                </a:solidFill>
              </a:rPr>
              <a:t>possible. Our Security Heath Check draws on our unrivalled experience </a:t>
            </a:r>
          </a:p>
          <a:p>
            <a:r>
              <a:rPr lang="en-GB" sz="1200" dirty="0">
                <a:solidFill>
                  <a:schemeClr val="bg1"/>
                </a:solidFill>
              </a:rPr>
              <a:t>in the field, using established frameworks to identify, assess and </a:t>
            </a:r>
          </a:p>
          <a:p>
            <a:r>
              <a:rPr lang="en-GB" sz="1200" dirty="0">
                <a:solidFill>
                  <a:schemeClr val="bg1"/>
                </a:solidFill>
              </a:rPr>
              <a:t>tackle threats – all while finessing your strategy for the long-term. </a:t>
            </a:r>
          </a:p>
        </p:txBody>
      </p:sp>
      <p:sp>
        <p:nvSpPr>
          <p:cNvPr id="10" name="TextBox 9">
            <a:extLst>
              <a:ext uri="{FF2B5EF4-FFF2-40B4-BE49-F238E27FC236}">
                <a16:creationId xmlns:a16="http://schemas.microsoft.com/office/drawing/2014/main" id="{45A62193-A2CC-AFA0-BB56-42C5E71C2F8C}"/>
              </a:ext>
            </a:extLst>
          </p:cNvPr>
          <p:cNvSpPr txBox="1"/>
          <p:nvPr/>
        </p:nvSpPr>
        <p:spPr>
          <a:xfrm>
            <a:off x="391750" y="3704068"/>
            <a:ext cx="5159169" cy="646331"/>
          </a:xfrm>
          <a:prstGeom prst="rect">
            <a:avLst/>
          </a:prstGeom>
          <a:noFill/>
        </p:spPr>
        <p:txBody>
          <a:bodyPr wrap="square">
            <a:spAutoFit/>
          </a:bodyPr>
          <a:lstStyle/>
          <a:p>
            <a:r>
              <a:rPr lang="en-GB" sz="1200" dirty="0">
                <a:solidFill>
                  <a:schemeClr val="bg1"/>
                </a:solidFill>
              </a:rPr>
              <a:t>If you’d like some more information, why not visit our security page.</a:t>
            </a:r>
          </a:p>
          <a:p>
            <a:r>
              <a:rPr lang="en-GB" sz="1200" dirty="0">
                <a:solidFill>
                  <a:schemeClr val="bg1"/>
                </a:solidFill>
              </a:rPr>
              <a:t>Or, you can get in touch with us either through your account manager, or by giving us a call on </a:t>
            </a:r>
            <a:r>
              <a:rPr lang="en-GB" sz="1200" dirty="0">
                <a:solidFill>
                  <a:srgbClr val="FF80FF"/>
                </a:solidFill>
              </a:rPr>
              <a:t>0800 345 7984.</a:t>
            </a:r>
          </a:p>
        </p:txBody>
      </p:sp>
      <p:cxnSp>
        <p:nvCxnSpPr>
          <p:cNvPr id="11" name="Straight Connector 10">
            <a:extLst>
              <a:ext uri="{FF2B5EF4-FFF2-40B4-BE49-F238E27FC236}">
                <a16:creationId xmlns:a16="http://schemas.microsoft.com/office/drawing/2014/main" id="{07DE6B60-0CC9-7F35-03AB-7DB7D2A70433}"/>
              </a:ext>
            </a:extLst>
          </p:cNvPr>
          <p:cNvCxnSpPr/>
          <p:nvPr/>
        </p:nvCxnSpPr>
        <p:spPr>
          <a:xfrm>
            <a:off x="492334" y="3704068"/>
            <a:ext cx="491177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081E440-F2C2-FAEB-FDEE-DD8F46B5B8C4}"/>
              </a:ext>
            </a:extLst>
          </p:cNvPr>
          <p:cNvCxnSpPr/>
          <p:nvPr/>
        </p:nvCxnSpPr>
        <p:spPr>
          <a:xfrm>
            <a:off x="492334" y="4348099"/>
            <a:ext cx="491177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43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BT COLOURS">
      <a:dk1>
        <a:srgbClr val="000000"/>
      </a:dk1>
      <a:lt1>
        <a:srgbClr val="FFFFFF"/>
      </a:lt1>
      <a:dk2>
        <a:srgbClr val="000000"/>
      </a:dk2>
      <a:lt2>
        <a:srgbClr val="FFFFFF"/>
      </a:lt2>
      <a:accent1>
        <a:srgbClr val="5514B4"/>
      </a:accent1>
      <a:accent2>
        <a:srgbClr val="FF80FF"/>
      </a:accent2>
      <a:accent3>
        <a:srgbClr val="EA9999"/>
      </a:accent3>
      <a:accent4>
        <a:srgbClr val="1EC8E6"/>
      </a:accent4>
      <a:accent5>
        <a:srgbClr val="2A1C49"/>
      </a:accent5>
      <a:accent6>
        <a:srgbClr val="D9D9D9"/>
      </a:accent6>
      <a:hlink>
        <a:srgbClr val="5514B3"/>
      </a:hlink>
      <a:folHlink>
        <a:srgbClr val="5514B4"/>
      </a:folHlink>
    </a:clrScheme>
    <a:fontScheme name="BT CURVE">
      <a:majorFont>
        <a:latin typeface="BT Curve Headline"/>
        <a:ea typeface=""/>
        <a:cs typeface=""/>
      </a:majorFont>
      <a:minorFont>
        <a:latin typeface="BT Cur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370898087795438BFCEA15D14F3B55" ma:contentTypeVersion="3" ma:contentTypeDescription="Create a new document." ma:contentTypeScope="" ma:versionID="d29b744bf5bbb55ca9f6750a8a5a1e4b">
  <xsd:schema xmlns:xsd="http://www.w3.org/2001/XMLSchema" xmlns:xs="http://www.w3.org/2001/XMLSchema" xmlns:p="http://schemas.microsoft.com/office/2006/metadata/properties" xmlns:ns2="http://schemas.microsoft.com/sharepoint/v4" xmlns:ns3="038eed06-b66b-4859-8a06-7647fdd901b1" targetNamespace="http://schemas.microsoft.com/office/2006/metadata/properties" ma:root="true" ma:fieldsID="1c56ee7ad26712795585524322d58ae9" ns2:_="" ns3:_="">
    <xsd:import namespace="http://schemas.microsoft.com/sharepoint/v4"/>
    <xsd:import namespace="038eed06-b66b-4859-8a06-7647fdd901b1"/>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eed06-b66b-4859-8a06-7647fdd901b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D02E6-0DEB-4865-89A6-6547F25BD21E}">
  <ds:schemaRefs>
    <ds:schemaRef ds:uri="http://purl.org/dc/dcmitype/"/>
    <ds:schemaRef ds:uri="http://purl.org/dc/terms/"/>
    <ds:schemaRef ds:uri="http://schemas.openxmlformats.org/package/2006/metadata/core-properties"/>
    <ds:schemaRef ds:uri="http://schemas.microsoft.com/sharepoint/v4"/>
    <ds:schemaRef ds:uri="http://schemas.microsoft.com/office/2006/metadata/properties"/>
    <ds:schemaRef ds:uri="http://schemas.microsoft.com/office/2006/documentManagement/types"/>
    <ds:schemaRef ds:uri="http://schemas.microsoft.com/office/infopath/2007/PartnerControls"/>
    <ds:schemaRef ds:uri="038eed06-b66b-4859-8a06-7647fdd901b1"/>
    <ds:schemaRef ds:uri="http://www.w3.org/XML/1998/namespace"/>
    <ds:schemaRef ds:uri="http://purl.org/dc/elements/1.1/"/>
  </ds:schemaRefs>
</ds:datastoreItem>
</file>

<file path=customXml/itemProps2.xml><?xml version="1.0" encoding="utf-8"?>
<ds:datastoreItem xmlns:ds="http://schemas.openxmlformats.org/officeDocument/2006/customXml" ds:itemID="{3729A115-E4C5-41AF-A99C-7C8C2D2364A2}">
  <ds:schemaRefs>
    <ds:schemaRef ds:uri="http://schemas.microsoft.com/sharepoint/v3/contenttype/forms"/>
  </ds:schemaRefs>
</ds:datastoreItem>
</file>

<file path=customXml/itemProps3.xml><?xml version="1.0" encoding="utf-8"?>
<ds:datastoreItem xmlns:ds="http://schemas.openxmlformats.org/officeDocument/2006/customXml" ds:itemID="{5225C82A-5EC0-41C5-A198-B179A2AA0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038eed06-b66b-4859-8a06-7647fdd90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Widescreen</PresentationFormat>
  <Paragraphs>58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BT Curve Headline</vt:lpstr>
      <vt:lpstr>BT Curve</vt:lpstr>
      <vt:lpstr>Century Gothic</vt:lpstr>
      <vt:lpstr>Custom Design</vt:lpstr>
      <vt:lpstr>Security Health Check</vt:lpstr>
      <vt:lpstr>How serious will a security breach be? It can cost millions  to deal with the consequence of a cyber security incident  – and more attacks are likely if you don’t take action.1</vt:lpstr>
      <vt:lpstr>PowerPoint Presentation</vt:lpstr>
      <vt:lpstr>Let’s get your journey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BT PowerPoint presentation template</dc:title>
  <dc:creator>James Winkley</dc:creator>
  <cp:lastModifiedBy>Driscoll,S,Sarah,QBH R</cp:lastModifiedBy>
  <cp:revision>49</cp:revision>
  <dcterms:created xsi:type="dcterms:W3CDTF">2022-05-04T14:40:30Z</dcterms:created>
  <dcterms:modified xsi:type="dcterms:W3CDTF">2024-03-06T18:04:20Z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818d02-8d25-4bb9-b27c-e4db64670887_Enabled">
    <vt:lpwstr>true</vt:lpwstr>
  </property>
  <property fmtid="{D5CDD505-2E9C-101B-9397-08002B2CF9AE}" pid="3" name="MSIP_Label_55818d02-8d25-4bb9-b27c-e4db64670887_SetDate">
    <vt:lpwstr>2022-05-19T11:39:39Z</vt:lpwstr>
  </property>
  <property fmtid="{D5CDD505-2E9C-101B-9397-08002B2CF9AE}" pid="4" name="MSIP_Label_55818d02-8d25-4bb9-b27c-e4db64670887_Method">
    <vt:lpwstr>Standard</vt:lpwstr>
  </property>
  <property fmtid="{D5CDD505-2E9C-101B-9397-08002B2CF9AE}" pid="5" name="MSIP_Label_55818d02-8d25-4bb9-b27c-e4db64670887_Name">
    <vt:lpwstr>55818d02-8d25-4bb9-b27c-e4db64670887</vt:lpwstr>
  </property>
  <property fmtid="{D5CDD505-2E9C-101B-9397-08002B2CF9AE}" pid="6" name="MSIP_Label_55818d02-8d25-4bb9-b27c-e4db64670887_SiteId">
    <vt:lpwstr>a7f35688-9c00-4d5e-ba41-29f146377ab0</vt:lpwstr>
  </property>
  <property fmtid="{D5CDD505-2E9C-101B-9397-08002B2CF9AE}" pid="7" name="MSIP_Label_55818d02-8d25-4bb9-b27c-e4db64670887_ActionId">
    <vt:lpwstr>88e2d804-bb47-46fe-8342-25ccbfa9f3a2</vt:lpwstr>
  </property>
  <property fmtid="{D5CDD505-2E9C-101B-9397-08002B2CF9AE}" pid="8" name="MSIP_Label_55818d02-8d25-4bb9-b27c-e4db64670887_ContentBits">
    <vt:lpwstr>0</vt:lpwstr>
  </property>
  <property fmtid="{D5CDD505-2E9C-101B-9397-08002B2CF9AE}" pid="9" name="ContentTypeId">
    <vt:lpwstr>0x01010043370898087795438BFCEA15D14F3B55</vt:lpwstr>
  </property>
</Properties>
</file>